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theme/themeOverride4.xml" ContentType="application/vnd.openxmlformats-officedocument.themeOverride+xml"/>
  <Override PartName="/ppt/charts/chart11.xml" ContentType="application/vnd.openxmlformats-officedocument.drawingml.chart+xml"/>
  <Override PartName="/ppt/theme/themeOverride5.xml" ContentType="application/vnd.openxmlformats-officedocument.themeOverride+xml"/>
  <Override PartName="/ppt/charts/chart12.xml" ContentType="application/vnd.openxmlformats-officedocument.drawingml.chart+xml"/>
  <Override PartName="/ppt/theme/themeOverride6.xml" ContentType="application/vnd.openxmlformats-officedocument.themeOverr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notesSlides/notesSlide4.xml" ContentType="application/vnd.openxmlformats-officedocument.presentationml.notesSlid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notesSlides/notesSlide5.xml" ContentType="application/vnd.openxmlformats-officedocument.presentationml.notesSlide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9" r:id="rId2"/>
    <p:sldId id="257" r:id="rId3"/>
    <p:sldId id="258" r:id="rId4"/>
    <p:sldId id="260" r:id="rId5"/>
    <p:sldId id="273" r:id="rId6"/>
    <p:sldId id="274" r:id="rId7"/>
    <p:sldId id="276" r:id="rId8"/>
    <p:sldId id="272" r:id="rId9"/>
    <p:sldId id="280" r:id="rId10"/>
    <p:sldId id="277" r:id="rId11"/>
    <p:sldId id="281" r:id="rId12"/>
    <p:sldId id="271" r:id="rId13"/>
    <p:sldId id="275" r:id="rId14"/>
    <p:sldId id="282" r:id="rId15"/>
    <p:sldId id="283" r:id="rId16"/>
    <p:sldId id="270" r:id="rId17"/>
    <p:sldId id="266" r:id="rId18"/>
    <p:sldId id="268" r:id="rId19"/>
    <p:sldId id="284" r:id="rId20"/>
    <p:sldId id="285" r:id="rId21"/>
    <p:sldId id="286" r:id="rId22"/>
    <p:sldId id="287" r:id="rId23"/>
    <p:sldId id="269" r:id="rId24"/>
    <p:sldId id="261" r:id="rId25"/>
    <p:sldId id="267" r:id="rId26"/>
    <p:sldId id="264" r:id="rId27"/>
    <p:sldId id="265" r:id="rId28"/>
    <p:sldId id="262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6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oleObject" Target="Workbook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oleObject" Target="Workbook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6.xml"/><Relationship Id="rId2" Type="http://schemas.openxmlformats.org/officeDocument/2006/relationships/oleObject" Target="Workbook1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ockingbird:dropbox:research:optimization:bo_testing:bo_testing_sheet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ockingbird:dropbox:research:optimization:bo_testing:bo_testing_sheet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ockingbird:dropbox:research:optimization:bo_testing:bo_testing_sheets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ockingbird:dropbox:research:optimization:bo_testing:bo_testing_shee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ockingbird:dropbox:research:optimization:bo_testing:bo_testing_sheet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ockingbird:dropbox:research:optimization:bo_testing:bo_testing_sheets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Work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Work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Work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Sheet1!$B$1:$B$53</c:f>
              <c:numCache>
                <c:formatCode>General</c:formatCode>
                <c:ptCount val="53"/>
                <c:pt idx="0">
                  <c:v>34.0</c:v>
                </c:pt>
                <c:pt idx="1">
                  <c:v>33.0</c:v>
                </c:pt>
                <c:pt idx="2">
                  <c:v>32.0</c:v>
                </c:pt>
                <c:pt idx="3">
                  <c:v>31.0</c:v>
                </c:pt>
                <c:pt idx="4">
                  <c:v>30.0</c:v>
                </c:pt>
                <c:pt idx="5">
                  <c:v>29.0</c:v>
                </c:pt>
                <c:pt idx="6">
                  <c:v>28.0</c:v>
                </c:pt>
                <c:pt idx="7">
                  <c:v>27.0</c:v>
                </c:pt>
                <c:pt idx="8">
                  <c:v>26.0</c:v>
                </c:pt>
                <c:pt idx="9">
                  <c:v>25.0</c:v>
                </c:pt>
                <c:pt idx="10">
                  <c:v>24.0</c:v>
                </c:pt>
                <c:pt idx="11">
                  <c:v>23.0</c:v>
                </c:pt>
                <c:pt idx="12">
                  <c:v>22.0</c:v>
                </c:pt>
                <c:pt idx="13">
                  <c:v>21.0</c:v>
                </c:pt>
                <c:pt idx="14">
                  <c:v>20.0</c:v>
                </c:pt>
                <c:pt idx="15">
                  <c:v>19.0</c:v>
                </c:pt>
                <c:pt idx="16">
                  <c:v>18.0</c:v>
                </c:pt>
                <c:pt idx="17">
                  <c:v>17.0</c:v>
                </c:pt>
                <c:pt idx="18">
                  <c:v>16.0</c:v>
                </c:pt>
                <c:pt idx="19">
                  <c:v>16.0</c:v>
                </c:pt>
                <c:pt idx="20">
                  <c:v>16.0</c:v>
                </c:pt>
                <c:pt idx="21">
                  <c:v>16.0</c:v>
                </c:pt>
                <c:pt idx="22">
                  <c:v>16.0</c:v>
                </c:pt>
                <c:pt idx="23">
                  <c:v>16.0</c:v>
                </c:pt>
                <c:pt idx="24">
                  <c:v>16.0</c:v>
                </c:pt>
                <c:pt idx="25">
                  <c:v>16.0</c:v>
                </c:pt>
                <c:pt idx="26">
                  <c:v>16.0</c:v>
                </c:pt>
                <c:pt idx="27">
                  <c:v>16.0</c:v>
                </c:pt>
                <c:pt idx="28">
                  <c:v>16.0</c:v>
                </c:pt>
                <c:pt idx="29">
                  <c:v>16.0</c:v>
                </c:pt>
                <c:pt idx="30">
                  <c:v>16.0</c:v>
                </c:pt>
                <c:pt idx="31">
                  <c:v>16.0</c:v>
                </c:pt>
                <c:pt idx="32">
                  <c:v>16.0</c:v>
                </c:pt>
                <c:pt idx="33">
                  <c:v>16.0</c:v>
                </c:pt>
                <c:pt idx="34">
                  <c:v>16.0</c:v>
                </c:pt>
                <c:pt idx="35">
                  <c:v>17.0</c:v>
                </c:pt>
                <c:pt idx="36">
                  <c:v>18.0</c:v>
                </c:pt>
                <c:pt idx="37">
                  <c:v>19.0</c:v>
                </c:pt>
                <c:pt idx="38">
                  <c:v>20.0</c:v>
                </c:pt>
                <c:pt idx="39">
                  <c:v>21.0</c:v>
                </c:pt>
                <c:pt idx="40">
                  <c:v>22.0</c:v>
                </c:pt>
                <c:pt idx="41">
                  <c:v>23.0</c:v>
                </c:pt>
                <c:pt idx="42">
                  <c:v>24.0</c:v>
                </c:pt>
                <c:pt idx="43">
                  <c:v>25.0</c:v>
                </c:pt>
                <c:pt idx="44">
                  <c:v>26.0</c:v>
                </c:pt>
                <c:pt idx="45">
                  <c:v>27.0</c:v>
                </c:pt>
                <c:pt idx="46">
                  <c:v>28.0</c:v>
                </c:pt>
                <c:pt idx="47">
                  <c:v>29.0</c:v>
                </c:pt>
                <c:pt idx="48">
                  <c:v>30.0</c:v>
                </c:pt>
                <c:pt idx="49">
                  <c:v>31.0</c:v>
                </c:pt>
                <c:pt idx="50">
                  <c:v>32.0</c:v>
                </c:pt>
                <c:pt idx="51">
                  <c:v>33.0</c:v>
                </c:pt>
                <c:pt idx="52">
                  <c:v>34.0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3613752"/>
        <c:axId val="2143650472"/>
      </c:lineChart>
      <c:catAx>
        <c:axId val="2143613752"/>
        <c:scaling>
          <c:orientation val="minMax"/>
        </c:scaling>
        <c:delete val="0"/>
        <c:axPos val="b"/>
        <c:majorTickMark val="out"/>
        <c:minorTickMark val="none"/>
        <c:tickLblPos val="nextTo"/>
        <c:crossAx val="2143650472"/>
        <c:crosses val="autoZero"/>
        <c:auto val="1"/>
        <c:lblAlgn val="ctr"/>
        <c:lblOffset val="100"/>
        <c:tickLblSkip val="10"/>
        <c:noMultiLvlLbl val="0"/>
      </c:catAx>
      <c:valAx>
        <c:axId val="21436504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43613752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Sheet1!$B$1:$B$53</c:f>
              <c:numCache>
                <c:formatCode>General</c:formatCode>
                <c:ptCount val="53"/>
                <c:pt idx="0">
                  <c:v>34.0</c:v>
                </c:pt>
                <c:pt idx="1">
                  <c:v>33.0</c:v>
                </c:pt>
                <c:pt idx="2">
                  <c:v>32.0</c:v>
                </c:pt>
                <c:pt idx="3">
                  <c:v>31.0</c:v>
                </c:pt>
                <c:pt idx="4">
                  <c:v>30.0</c:v>
                </c:pt>
                <c:pt idx="5">
                  <c:v>29.0</c:v>
                </c:pt>
                <c:pt idx="6">
                  <c:v>28.0</c:v>
                </c:pt>
                <c:pt idx="7">
                  <c:v>27.0</c:v>
                </c:pt>
                <c:pt idx="8">
                  <c:v>26.0</c:v>
                </c:pt>
                <c:pt idx="9">
                  <c:v>25.0</c:v>
                </c:pt>
                <c:pt idx="10">
                  <c:v>24.0</c:v>
                </c:pt>
                <c:pt idx="11">
                  <c:v>23.0</c:v>
                </c:pt>
                <c:pt idx="12">
                  <c:v>22.0</c:v>
                </c:pt>
                <c:pt idx="13">
                  <c:v>21.0</c:v>
                </c:pt>
                <c:pt idx="14">
                  <c:v>20.0</c:v>
                </c:pt>
                <c:pt idx="15">
                  <c:v>19.0</c:v>
                </c:pt>
                <c:pt idx="16">
                  <c:v>18.0</c:v>
                </c:pt>
                <c:pt idx="17">
                  <c:v>17.0</c:v>
                </c:pt>
                <c:pt idx="18">
                  <c:v>16.0</c:v>
                </c:pt>
                <c:pt idx="19">
                  <c:v>16.0</c:v>
                </c:pt>
                <c:pt idx="20">
                  <c:v>16.0</c:v>
                </c:pt>
                <c:pt idx="21">
                  <c:v>16.0</c:v>
                </c:pt>
                <c:pt idx="22">
                  <c:v>16.0</c:v>
                </c:pt>
                <c:pt idx="23">
                  <c:v>16.0</c:v>
                </c:pt>
                <c:pt idx="24">
                  <c:v>16.0</c:v>
                </c:pt>
                <c:pt idx="25">
                  <c:v>16.0</c:v>
                </c:pt>
                <c:pt idx="26">
                  <c:v>16.0</c:v>
                </c:pt>
                <c:pt idx="27">
                  <c:v>16.0</c:v>
                </c:pt>
                <c:pt idx="28">
                  <c:v>16.0</c:v>
                </c:pt>
                <c:pt idx="29">
                  <c:v>16.0</c:v>
                </c:pt>
                <c:pt idx="30">
                  <c:v>16.0</c:v>
                </c:pt>
                <c:pt idx="31">
                  <c:v>16.0</c:v>
                </c:pt>
                <c:pt idx="32">
                  <c:v>16.0</c:v>
                </c:pt>
                <c:pt idx="33">
                  <c:v>16.0</c:v>
                </c:pt>
                <c:pt idx="34">
                  <c:v>16.0</c:v>
                </c:pt>
                <c:pt idx="35">
                  <c:v>17.0</c:v>
                </c:pt>
                <c:pt idx="36">
                  <c:v>18.0</c:v>
                </c:pt>
                <c:pt idx="37">
                  <c:v>19.0</c:v>
                </c:pt>
                <c:pt idx="38">
                  <c:v>20.0</c:v>
                </c:pt>
                <c:pt idx="39">
                  <c:v>21.0</c:v>
                </c:pt>
                <c:pt idx="40">
                  <c:v>22.0</c:v>
                </c:pt>
                <c:pt idx="41">
                  <c:v>23.0</c:v>
                </c:pt>
                <c:pt idx="42">
                  <c:v>24.0</c:v>
                </c:pt>
                <c:pt idx="43">
                  <c:v>25.0</c:v>
                </c:pt>
                <c:pt idx="44">
                  <c:v>26.0</c:v>
                </c:pt>
                <c:pt idx="45">
                  <c:v>27.0</c:v>
                </c:pt>
                <c:pt idx="46">
                  <c:v>28.0</c:v>
                </c:pt>
                <c:pt idx="47">
                  <c:v>29.0</c:v>
                </c:pt>
                <c:pt idx="48">
                  <c:v>30.0</c:v>
                </c:pt>
                <c:pt idx="49">
                  <c:v>31.0</c:v>
                </c:pt>
                <c:pt idx="50">
                  <c:v>32.0</c:v>
                </c:pt>
                <c:pt idx="51">
                  <c:v>33.0</c:v>
                </c:pt>
                <c:pt idx="52">
                  <c:v>34.0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2405336"/>
        <c:axId val="2130720472"/>
      </c:lineChart>
      <c:catAx>
        <c:axId val="2142405336"/>
        <c:scaling>
          <c:orientation val="minMax"/>
        </c:scaling>
        <c:delete val="0"/>
        <c:axPos val="b"/>
        <c:majorTickMark val="out"/>
        <c:minorTickMark val="none"/>
        <c:tickLblPos val="nextTo"/>
        <c:crossAx val="2130720472"/>
        <c:crosses val="autoZero"/>
        <c:auto val="1"/>
        <c:lblAlgn val="ctr"/>
        <c:lblOffset val="100"/>
        <c:tickLblSkip val="10"/>
        <c:noMultiLvlLbl val="0"/>
      </c:catAx>
      <c:valAx>
        <c:axId val="21307204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42405336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0733681102362205"/>
          <c:y val="0.0694444444444444"/>
          <c:w val="0.885613735783027"/>
          <c:h val="0.822469378827647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Sheet1!$C$1:$C$53</c:f>
              <c:numCache>
                <c:formatCode>General</c:formatCode>
                <c:ptCount val="53"/>
                <c:pt idx="0">
                  <c:v>34.0</c:v>
                </c:pt>
                <c:pt idx="1">
                  <c:v>33.0</c:v>
                </c:pt>
                <c:pt idx="2">
                  <c:v>32.0</c:v>
                </c:pt>
                <c:pt idx="3">
                  <c:v>31.0</c:v>
                </c:pt>
                <c:pt idx="4">
                  <c:v>30.0</c:v>
                </c:pt>
                <c:pt idx="5">
                  <c:v>29.0</c:v>
                </c:pt>
                <c:pt idx="6">
                  <c:v>28.0</c:v>
                </c:pt>
                <c:pt idx="7">
                  <c:v>27.0</c:v>
                </c:pt>
                <c:pt idx="8">
                  <c:v>26.0</c:v>
                </c:pt>
                <c:pt idx="9">
                  <c:v>25.0</c:v>
                </c:pt>
                <c:pt idx="10">
                  <c:v>24.0</c:v>
                </c:pt>
                <c:pt idx="11">
                  <c:v>23.0</c:v>
                </c:pt>
                <c:pt idx="12">
                  <c:v>22.0</c:v>
                </c:pt>
                <c:pt idx="13">
                  <c:v>21.0</c:v>
                </c:pt>
                <c:pt idx="14">
                  <c:v>20.0</c:v>
                </c:pt>
                <c:pt idx="15">
                  <c:v>19.0</c:v>
                </c:pt>
                <c:pt idx="16">
                  <c:v>18.0</c:v>
                </c:pt>
                <c:pt idx="17">
                  <c:v>17.0</c:v>
                </c:pt>
                <c:pt idx="18">
                  <c:v>16.0</c:v>
                </c:pt>
                <c:pt idx="19">
                  <c:v>15.0</c:v>
                </c:pt>
                <c:pt idx="20">
                  <c:v>14.0</c:v>
                </c:pt>
                <c:pt idx="21">
                  <c:v>13.0</c:v>
                </c:pt>
                <c:pt idx="22">
                  <c:v>12.0</c:v>
                </c:pt>
                <c:pt idx="23">
                  <c:v>11.0</c:v>
                </c:pt>
                <c:pt idx="24">
                  <c:v>10.0</c:v>
                </c:pt>
                <c:pt idx="25">
                  <c:v>9.0</c:v>
                </c:pt>
                <c:pt idx="26">
                  <c:v>8.0</c:v>
                </c:pt>
                <c:pt idx="27">
                  <c:v>7.0</c:v>
                </c:pt>
                <c:pt idx="28">
                  <c:v>6.0</c:v>
                </c:pt>
                <c:pt idx="29">
                  <c:v>5.0</c:v>
                </c:pt>
                <c:pt idx="30">
                  <c:v>4.0</c:v>
                </c:pt>
                <c:pt idx="31">
                  <c:v>3.0</c:v>
                </c:pt>
                <c:pt idx="32">
                  <c:v>2.0</c:v>
                </c:pt>
                <c:pt idx="33">
                  <c:v>1.0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5086328"/>
        <c:axId val="2135031224"/>
      </c:lineChart>
      <c:catAx>
        <c:axId val="2135086328"/>
        <c:scaling>
          <c:orientation val="minMax"/>
        </c:scaling>
        <c:delete val="0"/>
        <c:axPos val="b"/>
        <c:majorTickMark val="out"/>
        <c:minorTickMark val="none"/>
        <c:tickLblPos val="nextTo"/>
        <c:crossAx val="2135031224"/>
        <c:crosses val="autoZero"/>
        <c:auto val="1"/>
        <c:lblAlgn val="ctr"/>
        <c:lblOffset val="100"/>
        <c:tickLblSkip val="10"/>
        <c:noMultiLvlLbl val="0"/>
      </c:catAx>
      <c:valAx>
        <c:axId val="21350312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35086328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Sheet1!$D$1:$D$53</c:f>
              <c:numCache>
                <c:formatCode>General</c:formatCode>
                <c:ptCount val="53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1.0</c:v>
                </c:pt>
                <c:pt idx="20">
                  <c:v>2.0</c:v>
                </c:pt>
                <c:pt idx="21">
                  <c:v>3.0</c:v>
                </c:pt>
                <c:pt idx="22">
                  <c:v>4.0</c:v>
                </c:pt>
                <c:pt idx="23">
                  <c:v>5.0</c:v>
                </c:pt>
                <c:pt idx="24">
                  <c:v>6.0</c:v>
                </c:pt>
                <c:pt idx="25">
                  <c:v>7.0</c:v>
                </c:pt>
                <c:pt idx="26">
                  <c:v>8.0</c:v>
                </c:pt>
                <c:pt idx="27">
                  <c:v>9.0</c:v>
                </c:pt>
                <c:pt idx="28">
                  <c:v>10.0</c:v>
                </c:pt>
                <c:pt idx="29">
                  <c:v>11.0</c:v>
                </c:pt>
                <c:pt idx="30">
                  <c:v>12.0</c:v>
                </c:pt>
                <c:pt idx="31">
                  <c:v>13.0</c:v>
                </c:pt>
                <c:pt idx="32">
                  <c:v>14.0</c:v>
                </c:pt>
                <c:pt idx="33">
                  <c:v>15.0</c:v>
                </c:pt>
                <c:pt idx="34">
                  <c:v>16.0</c:v>
                </c:pt>
                <c:pt idx="35">
                  <c:v>17.0</c:v>
                </c:pt>
                <c:pt idx="36">
                  <c:v>18.0</c:v>
                </c:pt>
                <c:pt idx="37">
                  <c:v>19.0</c:v>
                </c:pt>
                <c:pt idx="38">
                  <c:v>20.0</c:v>
                </c:pt>
                <c:pt idx="39">
                  <c:v>21.0</c:v>
                </c:pt>
                <c:pt idx="40">
                  <c:v>22.0</c:v>
                </c:pt>
                <c:pt idx="41">
                  <c:v>23.0</c:v>
                </c:pt>
                <c:pt idx="42">
                  <c:v>24.0</c:v>
                </c:pt>
                <c:pt idx="43">
                  <c:v>25.0</c:v>
                </c:pt>
                <c:pt idx="44">
                  <c:v>26.0</c:v>
                </c:pt>
                <c:pt idx="45">
                  <c:v>27.0</c:v>
                </c:pt>
                <c:pt idx="46">
                  <c:v>28.0</c:v>
                </c:pt>
                <c:pt idx="47">
                  <c:v>29.0</c:v>
                </c:pt>
                <c:pt idx="48">
                  <c:v>30.0</c:v>
                </c:pt>
                <c:pt idx="49">
                  <c:v>31.0</c:v>
                </c:pt>
                <c:pt idx="50">
                  <c:v>32.0</c:v>
                </c:pt>
                <c:pt idx="51">
                  <c:v>33.0</c:v>
                </c:pt>
                <c:pt idx="52">
                  <c:v>34.0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5584872"/>
        <c:axId val="2141080712"/>
      </c:lineChart>
      <c:catAx>
        <c:axId val="2135584872"/>
        <c:scaling>
          <c:orientation val="minMax"/>
        </c:scaling>
        <c:delete val="0"/>
        <c:axPos val="b"/>
        <c:majorTickMark val="out"/>
        <c:minorTickMark val="none"/>
        <c:tickLblPos val="nextTo"/>
        <c:crossAx val="2141080712"/>
        <c:crosses val="autoZero"/>
        <c:auto val="1"/>
        <c:lblAlgn val="ctr"/>
        <c:lblOffset val="100"/>
        <c:tickLblSkip val="10"/>
        <c:noMultiLvlLbl val="0"/>
      </c:catAx>
      <c:valAx>
        <c:axId val="21410807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35584872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Oligo</a:t>
            </a:r>
            <a:r>
              <a:rPr lang="en-US" baseline="0"/>
              <a:t> 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mpd="sng">
              <a:solidFill>
                <a:srgbClr val="4F81BD"/>
              </a:solidFill>
              <a:prstDash val="sysDash"/>
            </a:ln>
          </c:spPr>
          <c:marker>
            <c:symbol val="none"/>
          </c:marker>
          <c:val>
            <c:numRef>
              <c:f>Sheet1!$B$1:$B$53</c:f>
              <c:numCache>
                <c:formatCode>General</c:formatCode>
                <c:ptCount val="53"/>
                <c:pt idx="0">
                  <c:v>34.0</c:v>
                </c:pt>
                <c:pt idx="1">
                  <c:v>33.0</c:v>
                </c:pt>
                <c:pt idx="2">
                  <c:v>32.0</c:v>
                </c:pt>
                <c:pt idx="3">
                  <c:v>31.0</c:v>
                </c:pt>
                <c:pt idx="4">
                  <c:v>30.0</c:v>
                </c:pt>
                <c:pt idx="5">
                  <c:v>29.0</c:v>
                </c:pt>
                <c:pt idx="6">
                  <c:v>28.0</c:v>
                </c:pt>
                <c:pt idx="7">
                  <c:v>27.0</c:v>
                </c:pt>
                <c:pt idx="8">
                  <c:v>26.0</c:v>
                </c:pt>
                <c:pt idx="9">
                  <c:v>25.0</c:v>
                </c:pt>
                <c:pt idx="10">
                  <c:v>24.0</c:v>
                </c:pt>
                <c:pt idx="11">
                  <c:v>23.0</c:v>
                </c:pt>
                <c:pt idx="12">
                  <c:v>22.0</c:v>
                </c:pt>
                <c:pt idx="13">
                  <c:v>21.0</c:v>
                </c:pt>
                <c:pt idx="14">
                  <c:v>20.0</c:v>
                </c:pt>
                <c:pt idx="15">
                  <c:v>19.0</c:v>
                </c:pt>
                <c:pt idx="16">
                  <c:v>18.0</c:v>
                </c:pt>
                <c:pt idx="17">
                  <c:v>17.0</c:v>
                </c:pt>
                <c:pt idx="18">
                  <c:v>16.0</c:v>
                </c:pt>
                <c:pt idx="19">
                  <c:v>16.0</c:v>
                </c:pt>
                <c:pt idx="20">
                  <c:v>16.0</c:v>
                </c:pt>
                <c:pt idx="21">
                  <c:v>16.0</c:v>
                </c:pt>
                <c:pt idx="22">
                  <c:v>16.0</c:v>
                </c:pt>
                <c:pt idx="23">
                  <c:v>16.0</c:v>
                </c:pt>
                <c:pt idx="24">
                  <c:v>16.0</c:v>
                </c:pt>
                <c:pt idx="25">
                  <c:v>16.0</c:v>
                </c:pt>
                <c:pt idx="26">
                  <c:v>16.0</c:v>
                </c:pt>
                <c:pt idx="27">
                  <c:v>16.0</c:v>
                </c:pt>
                <c:pt idx="28">
                  <c:v>16.0</c:v>
                </c:pt>
                <c:pt idx="29">
                  <c:v>16.0</c:v>
                </c:pt>
                <c:pt idx="30">
                  <c:v>16.0</c:v>
                </c:pt>
                <c:pt idx="31">
                  <c:v>16.0</c:v>
                </c:pt>
                <c:pt idx="32">
                  <c:v>16.0</c:v>
                </c:pt>
                <c:pt idx="33">
                  <c:v>16.0</c:v>
                </c:pt>
                <c:pt idx="34">
                  <c:v>16.0</c:v>
                </c:pt>
                <c:pt idx="35">
                  <c:v>17.0</c:v>
                </c:pt>
                <c:pt idx="36">
                  <c:v>18.0</c:v>
                </c:pt>
                <c:pt idx="37">
                  <c:v>19.0</c:v>
                </c:pt>
                <c:pt idx="38">
                  <c:v>20.0</c:v>
                </c:pt>
                <c:pt idx="39">
                  <c:v>21.0</c:v>
                </c:pt>
                <c:pt idx="40">
                  <c:v>22.0</c:v>
                </c:pt>
                <c:pt idx="41">
                  <c:v>23.0</c:v>
                </c:pt>
                <c:pt idx="42">
                  <c:v>24.0</c:v>
                </c:pt>
                <c:pt idx="43">
                  <c:v>25.0</c:v>
                </c:pt>
                <c:pt idx="44">
                  <c:v>26.0</c:v>
                </c:pt>
                <c:pt idx="45">
                  <c:v>27.0</c:v>
                </c:pt>
                <c:pt idx="46">
                  <c:v>28.0</c:v>
                </c:pt>
                <c:pt idx="47">
                  <c:v>29.0</c:v>
                </c:pt>
                <c:pt idx="48">
                  <c:v>30.0</c:v>
                </c:pt>
                <c:pt idx="49">
                  <c:v>31.0</c:v>
                </c:pt>
                <c:pt idx="50">
                  <c:v>32.0</c:v>
                </c:pt>
                <c:pt idx="51">
                  <c:v>33.0</c:v>
                </c:pt>
                <c:pt idx="52">
                  <c:v>34.0</c:v>
                </c:pt>
              </c:numCache>
            </c:numRef>
          </c:val>
          <c:smooth val="0"/>
        </c:ser>
        <c:ser>
          <c:idx val="1"/>
          <c:order val="1"/>
          <c:tx>
            <c:v>2nd</c:v>
          </c:tx>
          <c:spPr>
            <a:ln w="19050" cmpd="sng">
              <a:prstDash val="sysDash"/>
            </a:ln>
          </c:spPr>
          <c:marker>
            <c:symbol val="none"/>
          </c:marker>
          <c:val>
            <c:numRef>
              <c:f>Sheet1!$B$55:$B$107</c:f>
              <c:numCache>
                <c:formatCode>General</c:formatCode>
                <c:ptCount val="53"/>
                <c:pt idx="0">
                  <c:v>34.0</c:v>
                </c:pt>
                <c:pt idx="1">
                  <c:v>33.0</c:v>
                </c:pt>
                <c:pt idx="2">
                  <c:v>32.0</c:v>
                </c:pt>
                <c:pt idx="3">
                  <c:v>31.0</c:v>
                </c:pt>
                <c:pt idx="4">
                  <c:v>30.0</c:v>
                </c:pt>
                <c:pt idx="5">
                  <c:v>29.0</c:v>
                </c:pt>
                <c:pt idx="6">
                  <c:v>28.0</c:v>
                </c:pt>
                <c:pt idx="7">
                  <c:v>27.0</c:v>
                </c:pt>
                <c:pt idx="8">
                  <c:v>26.0</c:v>
                </c:pt>
                <c:pt idx="9">
                  <c:v>25.0</c:v>
                </c:pt>
                <c:pt idx="10">
                  <c:v>24.0</c:v>
                </c:pt>
                <c:pt idx="11">
                  <c:v>23.0</c:v>
                </c:pt>
                <c:pt idx="12">
                  <c:v>22.0</c:v>
                </c:pt>
                <c:pt idx="13">
                  <c:v>21.0</c:v>
                </c:pt>
                <c:pt idx="14">
                  <c:v>20.0</c:v>
                </c:pt>
                <c:pt idx="15">
                  <c:v>19.0</c:v>
                </c:pt>
                <c:pt idx="16">
                  <c:v>18.0</c:v>
                </c:pt>
                <c:pt idx="17">
                  <c:v>17.0</c:v>
                </c:pt>
                <c:pt idx="18">
                  <c:v>16.0</c:v>
                </c:pt>
                <c:pt idx="19">
                  <c:v>15.0</c:v>
                </c:pt>
                <c:pt idx="20">
                  <c:v>14.0</c:v>
                </c:pt>
                <c:pt idx="21">
                  <c:v>13.0</c:v>
                </c:pt>
                <c:pt idx="22">
                  <c:v>12.0</c:v>
                </c:pt>
                <c:pt idx="23">
                  <c:v>11.0</c:v>
                </c:pt>
                <c:pt idx="24">
                  <c:v>10.0</c:v>
                </c:pt>
                <c:pt idx="25">
                  <c:v>9.0</c:v>
                </c:pt>
                <c:pt idx="26">
                  <c:v>8.0</c:v>
                </c:pt>
                <c:pt idx="27">
                  <c:v>7.0</c:v>
                </c:pt>
                <c:pt idx="28">
                  <c:v>6.0</c:v>
                </c:pt>
                <c:pt idx="29">
                  <c:v>5.0</c:v>
                </c:pt>
                <c:pt idx="30">
                  <c:v>4.0</c:v>
                </c:pt>
                <c:pt idx="31">
                  <c:v>3.0</c:v>
                </c:pt>
                <c:pt idx="32">
                  <c:v>2.0</c:v>
                </c:pt>
                <c:pt idx="33">
                  <c:v>1.0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</c:numCache>
            </c:numRef>
          </c:val>
          <c:smooth val="0"/>
        </c:ser>
        <c:ser>
          <c:idx val="2"/>
          <c:order val="2"/>
          <c:tx>
            <c:v>3rd</c:v>
          </c:tx>
          <c:spPr>
            <a:ln>
              <a:prstDash val="sysDash"/>
            </a:ln>
          </c:spPr>
          <c:marker>
            <c:symbol val="none"/>
          </c:marker>
          <c:val>
            <c:numRef>
              <c:f>Sheet1!$B$109:$B$161</c:f>
              <c:numCache>
                <c:formatCode>General</c:formatCode>
                <c:ptCount val="53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4108984"/>
        <c:axId val="2144111960"/>
      </c:lineChart>
      <c:catAx>
        <c:axId val="2144108984"/>
        <c:scaling>
          <c:orientation val="minMax"/>
        </c:scaling>
        <c:delete val="0"/>
        <c:axPos val="b"/>
        <c:majorTickMark val="out"/>
        <c:minorTickMark val="none"/>
        <c:tickLblPos val="nextTo"/>
        <c:crossAx val="2144111960"/>
        <c:crosses val="autoZero"/>
        <c:auto val="1"/>
        <c:lblAlgn val="ctr"/>
        <c:lblOffset val="100"/>
        <c:tickLblSkip val="10"/>
        <c:noMultiLvlLbl val="0"/>
      </c:catAx>
      <c:valAx>
        <c:axId val="2144111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41089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Oligo B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First Iteration</c:v>
          </c:tx>
          <c:spPr>
            <a:ln w="28575" cmpd="sng">
              <a:prstDash val="sysDash"/>
            </a:ln>
          </c:spPr>
          <c:marker>
            <c:symbol val="none"/>
          </c:marker>
          <c:val>
            <c:numRef>
              <c:f>Sheet1!$C$1:$C$53</c:f>
              <c:numCache>
                <c:formatCode>General</c:formatCode>
                <c:ptCount val="53"/>
                <c:pt idx="0">
                  <c:v>34.0</c:v>
                </c:pt>
                <c:pt idx="1">
                  <c:v>33.0</c:v>
                </c:pt>
                <c:pt idx="2">
                  <c:v>32.0</c:v>
                </c:pt>
                <c:pt idx="3">
                  <c:v>31.0</c:v>
                </c:pt>
                <c:pt idx="4">
                  <c:v>30.0</c:v>
                </c:pt>
                <c:pt idx="5">
                  <c:v>29.0</c:v>
                </c:pt>
                <c:pt idx="6">
                  <c:v>28.0</c:v>
                </c:pt>
                <c:pt idx="7">
                  <c:v>27.0</c:v>
                </c:pt>
                <c:pt idx="8">
                  <c:v>26.0</c:v>
                </c:pt>
                <c:pt idx="9">
                  <c:v>25.0</c:v>
                </c:pt>
                <c:pt idx="10">
                  <c:v>24.0</c:v>
                </c:pt>
                <c:pt idx="11">
                  <c:v>23.0</c:v>
                </c:pt>
                <c:pt idx="12">
                  <c:v>22.0</c:v>
                </c:pt>
                <c:pt idx="13">
                  <c:v>21.0</c:v>
                </c:pt>
                <c:pt idx="14">
                  <c:v>20.0</c:v>
                </c:pt>
                <c:pt idx="15">
                  <c:v>19.0</c:v>
                </c:pt>
                <c:pt idx="16">
                  <c:v>18.0</c:v>
                </c:pt>
                <c:pt idx="17">
                  <c:v>17.0</c:v>
                </c:pt>
                <c:pt idx="18">
                  <c:v>16.0</c:v>
                </c:pt>
                <c:pt idx="19">
                  <c:v>15.0</c:v>
                </c:pt>
                <c:pt idx="20">
                  <c:v>14.0</c:v>
                </c:pt>
                <c:pt idx="21">
                  <c:v>13.0</c:v>
                </c:pt>
                <c:pt idx="22">
                  <c:v>12.0</c:v>
                </c:pt>
                <c:pt idx="23">
                  <c:v>11.0</c:v>
                </c:pt>
                <c:pt idx="24">
                  <c:v>10.0</c:v>
                </c:pt>
                <c:pt idx="25">
                  <c:v>9.0</c:v>
                </c:pt>
                <c:pt idx="26">
                  <c:v>8.0</c:v>
                </c:pt>
                <c:pt idx="27">
                  <c:v>7.0</c:v>
                </c:pt>
                <c:pt idx="28">
                  <c:v>6.0</c:v>
                </c:pt>
                <c:pt idx="29">
                  <c:v>5.0</c:v>
                </c:pt>
                <c:pt idx="30">
                  <c:v>4.0</c:v>
                </c:pt>
                <c:pt idx="31">
                  <c:v>3.0</c:v>
                </c:pt>
                <c:pt idx="32">
                  <c:v>2.0</c:v>
                </c:pt>
                <c:pt idx="33">
                  <c:v>1.0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4096568"/>
        <c:axId val="2144116440"/>
      </c:lineChart>
      <c:catAx>
        <c:axId val="2144096568"/>
        <c:scaling>
          <c:orientation val="minMax"/>
        </c:scaling>
        <c:delete val="0"/>
        <c:axPos val="b"/>
        <c:majorTickMark val="out"/>
        <c:minorTickMark val="none"/>
        <c:tickLblPos val="nextTo"/>
        <c:crossAx val="2144116440"/>
        <c:crosses val="autoZero"/>
        <c:auto val="1"/>
        <c:lblAlgn val="ctr"/>
        <c:lblOffset val="100"/>
        <c:tickLblSkip val="10"/>
        <c:noMultiLvlLbl val="0"/>
      </c:catAx>
      <c:valAx>
        <c:axId val="2144116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40965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Oligo C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Oligo C</c:v>
          </c:tx>
          <c:spPr>
            <a:ln w="57150" cmpd="thickThin"/>
          </c:spPr>
          <c:marker>
            <c:symbol val="none"/>
          </c:marker>
          <c:val>
            <c:numRef>
              <c:f>Sheet1!$D$1:$D$53</c:f>
              <c:numCache>
                <c:formatCode>General</c:formatCode>
                <c:ptCount val="53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1.0</c:v>
                </c:pt>
                <c:pt idx="20">
                  <c:v>2.0</c:v>
                </c:pt>
                <c:pt idx="21">
                  <c:v>3.0</c:v>
                </c:pt>
                <c:pt idx="22">
                  <c:v>4.0</c:v>
                </c:pt>
                <c:pt idx="23">
                  <c:v>5.0</c:v>
                </c:pt>
                <c:pt idx="24">
                  <c:v>6.0</c:v>
                </c:pt>
                <c:pt idx="25">
                  <c:v>7.0</c:v>
                </c:pt>
                <c:pt idx="26">
                  <c:v>8.0</c:v>
                </c:pt>
                <c:pt idx="27">
                  <c:v>9.0</c:v>
                </c:pt>
                <c:pt idx="28">
                  <c:v>10.0</c:v>
                </c:pt>
                <c:pt idx="29">
                  <c:v>11.0</c:v>
                </c:pt>
                <c:pt idx="30">
                  <c:v>12.0</c:v>
                </c:pt>
                <c:pt idx="31">
                  <c:v>13.0</c:v>
                </c:pt>
                <c:pt idx="32">
                  <c:v>14.0</c:v>
                </c:pt>
                <c:pt idx="33">
                  <c:v>15.0</c:v>
                </c:pt>
                <c:pt idx="34">
                  <c:v>16.0</c:v>
                </c:pt>
                <c:pt idx="35">
                  <c:v>17.0</c:v>
                </c:pt>
                <c:pt idx="36">
                  <c:v>18.0</c:v>
                </c:pt>
                <c:pt idx="37">
                  <c:v>19.0</c:v>
                </c:pt>
                <c:pt idx="38">
                  <c:v>20.0</c:v>
                </c:pt>
                <c:pt idx="39">
                  <c:v>21.0</c:v>
                </c:pt>
                <c:pt idx="40">
                  <c:v>22.0</c:v>
                </c:pt>
                <c:pt idx="41">
                  <c:v>23.0</c:v>
                </c:pt>
                <c:pt idx="42">
                  <c:v>24.0</c:v>
                </c:pt>
                <c:pt idx="43">
                  <c:v>25.0</c:v>
                </c:pt>
                <c:pt idx="44">
                  <c:v>26.0</c:v>
                </c:pt>
                <c:pt idx="45">
                  <c:v>27.0</c:v>
                </c:pt>
                <c:pt idx="46">
                  <c:v>28.0</c:v>
                </c:pt>
                <c:pt idx="47">
                  <c:v>29.0</c:v>
                </c:pt>
                <c:pt idx="48">
                  <c:v>30.0</c:v>
                </c:pt>
                <c:pt idx="49">
                  <c:v>31.0</c:v>
                </c:pt>
                <c:pt idx="50">
                  <c:v>32.0</c:v>
                </c:pt>
                <c:pt idx="51">
                  <c:v>33.0</c:v>
                </c:pt>
                <c:pt idx="52">
                  <c:v>34.0</c:v>
                </c:pt>
              </c:numCache>
            </c:numRef>
          </c:val>
          <c:smooth val="0"/>
        </c:ser>
        <c:ser>
          <c:idx val="1"/>
          <c:order val="1"/>
          <c:tx>
            <c:v>2nd</c:v>
          </c:tx>
          <c:spPr>
            <a:ln w="19050" cmpd="sng">
              <a:solidFill>
                <a:srgbClr val="800000"/>
              </a:solidFill>
              <a:prstDash val="dash"/>
            </a:ln>
          </c:spPr>
          <c:marker>
            <c:symbol val="none"/>
          </c:marker>
          <c:val>
            <c:numRef>
              <c:f>Sheet1!$D$55:$D$107</c:f>
              <c:numCache>
                <c:formatCode>General</c:formatCode>
                <c:ptCount val="53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1.0</c:v>
                </c:pt>
                <c:pt idx="20">
                  <c:v>2.0</c:v>
                </c:pt>
                <c:pt idx="21">
                  <c:v>3.0</c:v>
                </c:pt>
                <c:pt idx="22">
                  <c:v>4.0</c:v>
                </c:pt>
                <c:pt idx="23">
                  <c:v>5.0</c:v>
                </c:pt>
                <c:pt idx="24">
                  <c:v>6.0</c:v>
                </c:pt>
                <c:pt idx="25">
                  <c:v>7.0</c:v>
                </c:pt>
                <c:pt idx="26">
                  <c:v>8.0</c:v>
                </c:pt>
                <c:pt idx="27">
                  <c:v>9.0</c:v>
                </c:pt>
                <c:pt idx="28">
                  <c:v>10.0</c:v>
                </c:pt>
                <c:pt idx="29">
                  <c:v>11.0</c:v>
                </c:pt>
                <c:pt idx="30">
                  <c:v>12.0</c:v>
                </c:pt>
                <c:pt idx="31">
                  <c:v>13.0</c:v>
                </c:pt>
                <c:pt idx="32">
                  <c:v>14.0</c:v>
                </c:pt>
                <c:pt idx="33">
                  <c:v>15.0</c:v>
                </c:pt>
                <c:pt idx="34">
                  <c:v>16.0</c:v>
                </c:pt>
                <c:pt idx="35">
                  <c:v>17.0</c:v>
                </c:pt>
                <c:pt idx="36">
                  <c:v>18.0</c:v>
                </c:pt>
                <c:pt idx="37">
                  <c:v>19.0</c:v>
                </c:pt>
                <c:pt idx="38">
                  <c:v>20.0</c:v>
                </c:pt>
                <c:pt idx="39">
                  <c:v>21.0</c:v>
                </c:pt>
                <c:pt idx="40">
                  <c:v>22.0</c:v>
                </c:pt>
                <c:pt idx="41">
                  <c:v>23.0</c:v>
                </c:pt>
                <c:pt idx="42">
                  <c:v>24.0</c:v>
                </c:pt>
                <c:pt idx="43">
                  <c:v>25.0</c:v>
                </c:pt>
                <c:pt idx="44">
                  <c:v>26.0</c:v>
                </c:pt>
                <c:pt idx="45">
                  <c:v>27.0</c:v>
                </c:pt>
                <c:pt idx="46">
                  <c:v>28.0</c:v>
                </c:pt>
                <c:pt idx="47">
                  <c:v>29.0</c:v>
                </c:pt>
                <c:pt idx="48">
                  <c:v>30.0</c:v>
                </c:pt>
                <c:pt idx="49">
                  <c:v>31.0</c:v>
                </c:pt>
                <c:pt idx="50">
                  <c:v>32.0</c:v>
                </c:pt>
                <c:pt idx="51">
                  <c:v>33.0</c:v>
                </c:pt>
                <c:pt idx="52">
                  <c:v>34.0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3757288"/>
        <c:axId val="2143766792"/>
      </c:lineChart>
      <c:catAx>
        <c:axId val="2143757288"/>
        <c:scaling>
          <c:orientation val="minMax"/>
        </c:scaling>
        <c:delete val="0"/>
        <c:axPos val="b"/>
        <c:majorTickMark val="out"/>
        <c:minorTickMark val="none"/>
        <c:tickLblPos val="nextTo"/>
        <c:crossAx val="2143766792"/>
        <c:crosses val="autoZero"/>
        <c:auto val="1"/>
        <c:lblAlgn val="ctr"/>
        <c:lblOffset val="100"/>
        <c:tickLblSkip val="10"/>
        <c:noMultiLvlLbl val="0"/>
      </c:catAx>
      <c:valAx>
        <c:axId val="2143766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37572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Sheet2!$B$1:$B$53</c:f>
              <c:numCache>
                <c:formatCode>General</c:formatCode>
                <c:ptCount val="53"/>
                <c:pt idx="0">
                  <c:v>66.0</c:v>
                </c:pt>
                <c:pt idx="1">
                  <c:v>67.0</c:v>
                </c:pt>
                <c:pt idx="2">
                  <c:v>68.0</c:v>
                </c:pt>
                <c:pt idx="3">
                  <c:v>69.0</c:v>
                </c:pt>
                <c:pt idx="4">
                  <c:v>70.0</c:v>
                </c:pt>
                <c:pt idx="5">
                  <c:v>71.0</c:v>
                </c:pt>
                <c:pt idx="6">
                  <c:v>72.0</c:v>
                </c:pt>
                <c:pt idx="7">
                  <c:v>73.0</c:v>
                </c:pt>
                <c:pt idx="8">
                  <c:v>74.0</c:v>
                </c:pt>
                <c:pt idx="9">
                  <c:v>75.0</c:v>
                </c:pt>
                <c:pt idx="10">
                  <c:v>76.0</c:v>
                </c:pt>
                <c:pt idx="11">
                  <c:v>77.0</c:v>
                </c:pt>
                <c:pt idx="12">
                  <c:v>78.0</c:v>
                </c:pt>
                <c:pt idx="13">
                  <c:v>79.0</c:v>
                </c:pt>
                <c:pt idx="14">
                  <c:v>80.0</c:v>
                </c:pt>
                <c:pt idx="15">
                  <c:v>81.0</c:v>
                </c:pt>
                <c:pt idx="16">
                  <c:v>82.0</c:v>
                </c:pt>
                <c:pt idx="17">
                  <c:v>83.0</c:v>
                </c:pt>
                <c:pt idx="18">
                  <c:v>83.0</c:v>
                </c:pt>
                <c:pt idx="19">
                  <c:v>83.0</c:v>
                </c:pt>
                <c:pt idx="20">
                  <c:v>83.0</c:v>
                </c:pt>
                <c:pt idx="21">
                  <c:v>83.0</c:v>
                </c:pt>
                <c:pt idx="22">
                  <c:v>83.0</c:v>
                </c:pt>
                <c:pt idx="23">
                  <c:v>83.0</c:v>
                </c:pt>
                <c:pt idx="24">
                  <c:v>83.0</c:v>
                </c:pt>
                <c:pt idx="25">
                  <c:v>83.0</c:v>
                </c:pt>
                <c:pt idx="26">
                  <c:v>83.0</c:v>
                </c:pt>
                <c:pt idx="27">
                  <c:v>83.0</c:v>
                </c:pt>
                <c:pt idx="28">
                  <c:v>83.0</c:v>
                </c:pt>
                <c:pt idx="29">
                  <c:v>83.0</c:v>
                </c:pt>
                <c:pt idx="30">
                  <c:v>83.0</c:v>
                </c:pt>
                <c:pt idx="31">
                  <c:v>83.0</c:v>
                </c:pt>
                <c:pt idx="32">
                  <c:v>83.0</c:v>
                </c:pt>
                <c:pt idx="33">
                  <c:v>83.0</c:v>
                </c:pt>
                <c:pt idx="34">
                  <c:v>83.0</c:v>
                </c:pt>
                <c:pt idx="35">
                  <c:v>83.0</c:v>
                </c:pt>
                <c:pt idx="36">
                  <c:v>82.0</c:v>
                </c:pt>
                <c:pt idx="37">
                  <c:v>81.0</c:v>
                </c:pt>
                <c:pt idx="38">
                  <c:v>80.0</c:v>
                </c:pt>
                <c:pt idx="39">
                  <c:v>79.0</c:v>
                </c:pt>
                <c:pt idx="40">
                  <c:v>78.0</c:v>
                </c:pt>
                <c:pt idx="41">
                  <c:v>77.0</c:v>
                </c:pt>
                <c:pt idx="42">
                  <c:v>76.0</c:v>
                </c:pt>
                <c:pt idx="43">
                  <c:v>75.0</c:v>
                </c:pt>
                <c:pt idx="44">
                  <c:v>74.0</c:v>
                </c:pt>
                <c:pt idx="45">
                  <c:v>73.0</c:v>
                </c:pt>
                <c:pt idx="46">
                  <c:v>72.0</c:v>
                </c:pt>
                <c:pt idx="47">
                  <c:v>71.0</c:v>
                </c:pt>
                <c:pt idx="48">
                  <c:v>70.0</c:v>
                </c:pt>
                <c:pt idx="49">
                  <c:v>69.0</c:v>
                </c:pt>
                <c:pt idx="50">
                  <c:v>68.0</c:v>
                </c:pt>
                <c:pt idx="51">
                  <c:v>67.0</c:v>
                </c:pt>
                <c:pt idx="52">
                  <c:v>66.0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3139560"/>
        <c:axId val="2143142504"/>
      </c:lineChart>
      <c:catAx>
        <c:axId val="2143139560"/>
        <c:scaling>
          <c:orientation val="minMax"/>
        </c:scaling>
        <c:delete val="0"/>
        <c:axPos val="b"/>
        <c:majorTickMark val="out"/>
        <c:minorTickMark val="none"/>
        <c:tickLblPos val="nextTo"/>
        <c:crossAx val="2143142504"/>
        <c:crosses val="autoZero"/>
        <c:auto val="1"/>
        <c:lblAlgn val="ctr"/>
        <c:lblOffset val="100"/>
        <c:tickLblSkip val="10"/>
        <c:noMultiLvlLbl val="0"/>
      </c:catAx>
      <c:valAx>
        <c:axId val="2143142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31395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1"/>
          <c:marker>
            <c:symbol val="none"/>
          </c:marker>
          <c:val>
            <c:numRef>
              <c:f>Sheet2!$D$1:$D$53</c:f>
              <c:numCache>
                <c:formatCode>General</c:formatCode>
                <c:ptCount val="53"/>
                <c:pt idx="0">
                  <c:v>15.0</c:v>
                </c:pt>
                <c:pt idx="1">
                  <c:v>16.0</c:v>
                </c:pt>
                <c:pt idx="2">
                  <c:v>17.0</c:v>
                </c:pt>
                <c:pt idx="3">
                  <c:v>18.0</c:v>
                </c:pt>
                <c:pt idx="4">
                  <c:v>19.0</c:v>
                </c:pt>
                <c:pt idx="5">
                  <c:v>20.0</c:v>
                </c:pt>
                <c:pt idx="6">
                  <c:v>21.0</c:v>
                </c:pt>
                <c:pt idx="7">
                  <c:v>22.0</c:v>
                </c:pt>
                <c:pt idx="8">
                  <c:v>23.0</c:v>
                </c:pt>
                <c:pt idx="9">
                  <c:v>24.0</c:v>
                </c:pt>
                <c:pt idx="10">
                  <c:v>25.0</c:v>
                </c:pt>
                <c:pt idx="11">
                  <c:v>26.0</c:v>
                </c:pt>
                <c:pt idx="12">
                  <c:v>27.0</c:v>
                </c:pt>
                <c:pt idx="13">
                  <c:v>28.0</c:v>
                </c:pt>
                <c:pt idx="14">
                  <c:v>29.0</c:v>
                </c:pt>
                <c:pt idx="15">
                  <c:v>30.0</c:v>
                </c:pt>
                <c:pt idx="16">
                  <c:v>31.0</c:v>
                </c:pt>
                <c:pt idx="17">
                  <c:v>32.0</c:v>
                </c:pt>
                <c:pt idx="18">
                  <c:v>33.0</c:v>
                </c:pt>
                <c:pt idx="19">
                  <c:v>35.0</c:v>
                </c:pt>
                <c:pt idx="20">
                  <c:v>37.0</c:v>
                </c:pt>
                <c:pt idx="21">
                  <c:v>39.0</c:v>
                </c:pt>
                <c:pt idx="22">
                  <c:v>41.0</c:v>
                </c:pt>
                <c:pt idx="23">
                  <c:v>43.0</c:v>
                </c:pt>
                <c:pt idx="24">
                  <c:v>45.0</c:v>
                </c:pt>
                <c:pt idx="25">
                  <c:v>47.0</c:v>
                </c:pt>
                <c:pt idx="26">
                  <c:v>49.0</c:v>
                </c:pt>
                <c:pt idx="27">
                  <c:v>51.0</c:v>
                </c:pt>
                <c:pt idx="28">
                  <c:v>53.0</c:v>
                </c:pt>
                <c:pt idx="29">
                  <c:v>55.0</c:v>
                </c:pt>
                <c:pt idx="30">
                  <c:v>57.0</c:v>
                </c:pt>
                <c:pt idx="31">
                  <c:v>59.0</c:v>
                </c:pt>
                <c:pt idx="32">
                  <c:v>61.0</c:v>
                </c:pt>
                <c:pt idx="33">
                  <c:v>63.0</c:v>
                </c:pt>
                <c:pt idx="34">
                  <c:v>65.0</c:v>
                </c:pt>
                <c:pt idx="35">
                  <c:v>67.0</c:v>
                </c:pt>
                <c:pt idx="36">
                  <c:v>68.0</c:v>
                </c:pt>
                <c:pt idx="37">
                  <c:v>69.0</c:v>
                </c:pt>
                <c:pt idx="38">
                  <c:v>70.0</c:v>
                </c:pt>
                <c:pt idx="39">
                  <c:v>71.0</c:v>
                </c:pt>
                <c:pt idx="40">
                  <c:v>72.0</c:v>
                </c:pt>
                <c:pt idx="41">
                  <c:v>73.0</c:v>
                </c:pt>
                <c:pt idx="42">
                  <c:v>74.0</c:v>
                </c:pt>
                <c:pt idx="43">
                  <c:v>75.0</c:v>
                </c:pt>
                <c:pt idx="44">
                  <c:v>76.0</c:v>
                </c:pt>
                <c:pt idx="45">
                  <c:v>77.0</c:v>
                </c:pt>
                <c:pt idx="46">
                  <c:v>78.0</c:v>
                </c:pt>
                <c:pt idx="47">
                  <c:v>79.0</c:v>
                </c:pt>
                <c:pt idx="48">
                  <c:v>80.0</c:v>
                </c:pt>
                <c:pt idx="49">
                  <c:v>81.0</c:v>
                </c:pt>
                <c:pt idx="50">
                  <c:v>82.0</c:v>
                </c:pt>
                <c:pt idx="51">
                  <c:v>83.0</c:v>
                </c:pt>
                <c:pt idx="52">
                  <c:v>84.0</c:v>
                </c:pt>
              </c:numCache>
            </c:numRef>
          </c:val>
          <c:smooth val="0"/>
        </c:ser>
        <c:ser>
          <c:idx val="0"/>
          <c:order val="0"/>
          <c:marker>
            <c:symbol val="none"/>
          </c:marker>
          <c:val>
            <c:numRef>
              <c:f>Sheet2!$D$1:$D$53</c:f>
              <c:numCache>
                <c:formatCode>General</c:formatCode>
                <c:ptCount val="53"/>
                <c:pt idx="0">
                  <c:v>15.0</c:v>
                </c:pt>
                <c:pt idx="1">
                  <c:v>16.0</c:v>
                </c:pt>
                <c:pt idx="2">
                  <c:v>17.0</c:v>
                </c:pt>
                <c:pt idx="3">
                  <c:v>18.0</c:v>
                </c:pt>
                <c:pt idx="4">
                  <c:v>19.0</c:v>
                </c:pt>
                <c:pt idx="5">
                  <c:v>20.0</c:v>
                </c:pt>
                <c:pt idx="6">
                  <c:v>21.0</c:v>
                </c:pt>
                <c:pt idx="7">
                  <c:v>22.0</c:v>
                </c:pt>
                <c:pt idx="8">
                  <c:v>23.0</c:v>
                </c:pt>
                <c:pt idx="9">
                  <c:v>24.0</c:v>
                </c:pt>
                <c:pt idx="10">
                  <c:v>25.0</c:v>
                </c:pt>
                <c:pt idx="11">
                  <c:v>26.0</c:v>
                </c:pt>
                <c:pt idx="12">
                  <c:v>27.0</c:v>
                </c:pt>
                <c:pt idx="13">
                  <c:v>28.0</c:v>
                </c:pt>
                <c:pt idx="14">
                  <c:v>29.0</c:v>
                </c:pt>
                <c:pt idx="15">
                  <c:v>30.0</c:v>
                </c:pt>
                <c:pt idx="16">
                  <c:v>31.0</c:v>
                </c:pt>
                <c:pt idx="17">
                  <c:v>32.0</c:v>
                </c:pt>
                <c:pt idx="18">
                  <c:v>33.0</c:v>
                </c:pt>
                <c:pt idx="19">
                  <c:v>35.0</c:v>
                </c:pt>
                <c:pt idx="20">
                  <c:v>37.0</c:v>
                </c:pt>
                <c:pt idx="21">
                  <c:v>39.0</c:v>
                </c:pt>
                <c:pt idx="22">
                  <c:v>41.0</c:v>
                </c:pt>
                <c:pt idx="23">
                  <c:v>43.0</c:v>
                </c:pt>
                <c:pt idx="24">
                  <c:v>45.0</c:v>
                </c:pt>
                <c:pt idx="25">
                  <c:v>47.0</c:v>
                </c:pt>
                <c:pt idx="26">
                  <c:v>49.0</c:v>
                </c:pt>
                <c:pt idx="27">
                  <c:v>51.0</c:v>
                </c:pt>
                <c:pt idx="28">
                  <c:v>53.0</c:v>
                </c:pt>
                <c:pt idx="29">
                  <c:v>55.0</c:v>
                </c:pt>
                <c:pt idx="30">
                  <c:v>57.0</c:v>
                </c:pt>
                <c:pt idx="31">
                  <c:v>59.0</c:v>
                </c:pt>
                <c:pt idx="32">
                  <c:v>61.0</c:v>
                </c:pt>
                <c:pt idx="33">
                  <c:v>63.0</c:v>
                </c:pt>
                <c:pt idx="34">
                  <c:v>65.0</c:v>
                </c:pt>
                <c:pt idx="35">
                  <c:v>67.0</c:v>
                </c:pt>
                <c:pt idx="36">
                  <c:v>68.0</c:v>
                </c:pt>
                <c:pt idx="37">
                  <c:v>69.0</c:v>
                </c:pt>
                <c:pt idx="38">
                  <c:v>70.0</c:v>
                </c:pt>
                <c:pt idx="39">
                  <c:v>71.0</c:v>
                </c:pt>
                <c:pt idx="40">
                  <c:v>72.0</c:v>
                </c:pt>
                <c:pt idx="41">
                  <c:v>73.0</c:v>
                </c:pt>
                <c:pt idx="42">
                  <c:v>74.0</c:v>
                </c:pt>
                <c:pt idx="43">
                  <c:v>75.0</c:v>
                </c:pt>
                <c:pt idx="44">
                  <c:v>76.0</c:v>
                </c:pt>
                <c:pt idx="45">
                  <c:v>77.0</c:v>
                </c:pt>
                <c:pt idx="46">
                  <c:v>78.0</c:v>
                </c:pt>
                <c:pt idx="47">
                  <c:v>79.0</c:v>
                </c:pt>
                <c:pt idx="48">
                  <c:v>80.0</c:v>
                </c:pt>
                <c:pt idx="49">
                  <c:v>81.0</c:v>
                </c:pt>
                <c:pt idx="50">
                  <c:v>82.0</c:v>
                </c:pt>
                <c:pt idx="51">
                  <c:v>83.0</c:v>
                </c:pt>
                <c:pt idx="52">
                  <c:v>84.0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3166792"/>
        <c:axId val="2143169768"/>
      </c:lineChart>
      <c:catAx>
        <c:axId val="2143166792"/>
        <c:scaling>
          <c:orientation val="minMax"/>
        </c:scaling>
        <c:delete val="0"/>
        <c:axPos val="b"/>
        <c:majorTickMark val="out"/>
        <c:minorTickMark val="none"/>
        <c:tickLblPos val="nextTo"/>
        <c:crossAx val="2143169768"/>
        <c:crosses val="autoZero"/>
        <c:auto val="1"/>
        <c:lblAlgn val="ctr"/>
        <c:lblOffset val="100"/>
        <c:tickLblSkip val="10"/>
        <c:noMultiLvlLbl val="0"/>
      </c:catAx>
      <c:valAx>
        <c:axId val="21431697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31667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Sheet2!$C$1:$C$53</c:f>
              <c:numCache>
                <c:formatCode>General</c:formatCode>
                <c:ptCount val="53"/>
                <c:pt idx="0">
                  <c:v>85.0</c:v>
                </c:pt>
                <c:pt idx="1">
                  <c:v>84.0</c:v>
                </c:pt>
                <c:pt idx="2">
                  <c:v>83.0</c:v>
                </c:pt>
                <c:pt idx="3">
                  <c:v>82.0</c:v>
                </c:pt>
                <c:pt idx="4">
                  <c:v>81.0</c:v>
                </c:pt>
                <c:pt idx="5">
                  <c:v>80.0</c:v>
                </c:pt>
                <c:pt idx="6">
                  <c:v>79.0</c:v>
                </c:pt>
                <c:pt idx="7">
                  <c:v>78.0</c:v>
                </c:pt>
                <c:pt idx="8">
                  <c:v>77.0</c:v>
                </c:pt>
                <c:pt idx="9">
                  <c:v>76.0</c:v>
                </c:pt>
                <c:pt idx="10">
                  <c:v>75.0</c:v>
                </c:pt>
                <c:pt idx="11">
                  <c:v>74.0</c:v>
                </c:pt>
                <c:pt idx="12">
                  <c:v>73.0</c:v>
                </c:pt>
                <c:pt idx="13">
                  <c:v>72.0</c:v>
                </c:pt>
                <c:pt idx="14">
                  <c:v>71.0</c:v>
                </c:pt>
                <c:pt idx="15">
                  <c:v>70.0</c:v>
                </c:pt>
                <c:pt idx="16">
                  <c:v>69.0</c:v>
                </c:pt>
                <c:pt idx="17">
                  <c:v>67.0</c:v>
                </c:pt>
                <c:pt idx="18">
                  <c:v>65.0</c:v>
                </c:pt>
                <c:pt idx="19">
                  <c:v>63.0</c:v>
                </c:pt>
                <c:pt idx="20">
                  <c:v>61.0</c:v>
                </c:pt>
                <c:pt idx="21">
                  <c:v>59.0</c:v>
                </c:pt>
                <c:pt idx="22">
                  <c:v>57.0</c:v>
                </c:pt>
                <c:pt idx="23">
                  <c:v>55.0</c:v>
                </c:pt>
                <c:pt idx="24">
                  <c:v>53.0</c:v>
                </c:pt>
                <c:pt idx="25">
                  <c:v>51.0</c:v>
                </c:pt>
                <c:pt idx="26">
                  <c:v>49.0</c:v>
                </c:pt>
                <c:pt idx="27">
                  <c:v>47.0</c:v>
                </c:pt>
                <c:pt idx="28">
                  <c:v>45.0</c:v>
                </c:pt>
                <c:pt idx="29">
                  <c:v>43.0</c:v>
                </c:pt>
                <c:pt idx="30">
                  <c:v>41.0</c:v>
                </c:pt>
                <c:pt idx="31">
                  <c:v>39.0</c:v>
                </c:pt>
                <c:pt idx="32">
                  <c:v>37.0</c:v>
                </c:pt>
                <c:pt idx="33">
                  <c:v>35.0</c:v>
                </c:pt>
                <c:pt idx="34">
                  <c:v>33.0</c:v>
                </c:pt>
                <c:pt idx="35">
                  <c:v>32.0</c:v>
                </c:pt>
                <c:pt idx="36">
                  <c:v>31.0</c:v>
                </c:pt>
                <c:pt idx="37">
                  <c:v>30.0</c:v>
                </c:pt>
                <c:pt idx="38">
                  <c:v>29.0</c:v>
                </c:pt>
                <c:pt idx="39">
                  <c:v>28.0</c:v>
                </c:pt>
                <c:pt idx="40">
                  <c:v>27.0</c:v>
                </c:pt>
                <c:pt idx="41">
                  <c:v>26.0</c:v>
                </c:pt>
                <c:pt idx="42">
                  <c:v>25.0</c:v>
                </c:pt>
                <c:pt idx="43">
                  <c:v>24.0</c:v>
                </c:pt>
                <c:pt idx="44">
                  <c:v>23.0</c:v>
                </c:pt>
                <c:pt idx="45">
                  <c:v>22.0</c:v>
                </c:pt>
                <c:pt idx="46">
                  <c:v>21.0</c:v>
                </c:pt>
                <c:pt idx="47">
                  <c:v>20.0</c:v>
                </c:pt>
                <c:pt idx="48">
                  <c:v>19.0</c:v>
                </c:pt>
                <c:pt idx="49">
                  <c:v>18.0</c:v>
                </c:pt>
                <c:pt idx="50">
                  <c:v>17.0</c:v>
                </c:pt>
                <c:pt idx="51">
                  <c:v>16.0</c:v>
                </c:pt>
                <c:pt idx="52">
                  <c:v>15.0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6042104"/>
        <c:axId val="2125996840"/>
      </c:lineChart>
      <c:catAx>
        <c:axId val="2126042104"/>
        <c:scaling>
          <c:orientation val="minMax"/>
        </c:scaling>
        <c:delete val="0"/>
        <c:axPos val="b"/>
        <c:majorTickMark val="out"/>
        <c:minorTickMark val="none"/>
        <c:tickLblPos val="nextTo"/>
        <c:crossAx val="2125996840"/>
        <c:crosses val="autoZero"/>
        <c:auto val="1"/>
        <c:lblAlgn val="ctr"/>
        <c:lblOffset val="100"/>
        <c:tickLblSkip val="10"/>
        <c:noMultiLvlLbl val="0"/>
      </c:catAx>
      <c:valAx>
        <c:axId val="2125996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6042104"/>
        <c:crosses val="autoZero"/>
        <c:crossBetween val="between"/>
        <c:majorUnit val="50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Oligo</a:t>
            </a:r>
            <a:r>
              <a:rPr lang="en-US" dirty="0" smtClean="0"/>
              <a:t> A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Sheet2!$B$1:$B$53</c:f>
              <c:numCache>
                <c:formatCode>General</c:formatCode>
                <c:ptCount val="53"/>
                <c:pt idx="0">
                  <c:v>66.0</c:v>
                </c:pt>
                <c:pt idx="1">
                  <c:v>67.0</c:v>
                </c:pt>
                <c:pt idx="2">
                  <c:v>68.0</c:v>
                </c:pt>
                <c:pt idx="3">
                  <c:v>69.0</c:v>
                </c:pt>
                <c:pt idx="4">
                  <c:v>70.0</c:v>
                </c:pt>
                <c:pt idx="5">
                  <c:v>71.0</c:v>
                </c:pt>
                <c:pt idx="6">
                  <c:v>72.0</c:v>
                </c:pt>
                <c:pt idx="7">
                  <c:v>73.0</c:v>
                </c:pt>
                <c:pt idx="8">
                  <c:v>74.0</c:v>
                </c:pt>
                <c:pt idx="9">
                  <c:v>75.0</c:v>
                </c:pt>
                <c:pt idx="10">
                  <c:v>76.0</c:v>
                </c:pt>
                <c:pt idx="11">
                  <c:v>77.0</c:v>
                </c:pt>
                <c:pt idx="12">
                  <c:v>78.0</c:v>
                </c:pt>
                <c:pt idx="13">
                  <c:v>79.0</c:v>
                </c:pt>
                <c:pt idx="14">
                  <c:v>80.0</c:v>
                </c:pt>
                <c:pt idx="15">
                  <c:v>81.0</c:v>
                </c:pt>
                <c:pt idx="16">
                  <c:v>82.0</c:v>
                </c:pt>
                <c:pt idx="17">
                  <c:v>83.0</c:v>
                </c:pt>
                <c:pt idx="18">
                  <c:v>83.0</c:v>
                </c:pt>
                <c:pt idx="19">
                  <c:v>83.0</c:v>
                </c:pt>
                <c:pt idx="20">
                  <c:v>83.0</c:v>
                </c:pt>
                <c:pt idx="21">
                  <c:v>83.0</c:v>
                </c:pt>
                <c:pt idx="22">
                  <c:v>83.0</c:v>
                </c:pt>
                <c:pt idx="23">
                  <c:v>83.0</c:v>
                </c:pt>
                <c:pt idx="24">
                  <c:v>83.0</c:v>
                </c:pt>
                <c:pt idx="25">
                  <c:v>83.0</c:v>
                </c:pt>
                <c:pt idx="26">
                  <c:v>83.0</c:v>
                </c:pt>
                <c:pt idx="27">
                  <c:v>83.0</c:v>
                </c:pt>
                <c:pt idx="28">
                  <c:v>83.0</c:v>
                </c:pt>
                <c:pt idx="29">
                  <c:v>83.0</c:v>
                </c:pt>
                <c:pt idx="30">
                  <c:v>83.0</c:v>
                </c:pt>
                <c:pt idx="31">
                  <c:v>83.0</c:v>
                </c:pt>
                <c:pt idx="32">
                  <c:v>83.0</c:v>
                </c:pt>
                <c:pt idx="33">
                  <c:v>83.0</c:v>
                </c:pt>
                <c:pt idx="34">
                  <c:v>83.0</c:v>
                </c:pt>
                <c:pt idx="35">
                  <c:v>83.0</c:v>
                </c:pt>
                <c:pt idx="36">
                  <c:v>82.0</c:v>
                </c:pt>
                <c:pt idx="37">
                  <c:v>81.0</c:v>
                </c:pt>
                <c:pt idx="38">
                  <c:v>80.0</c:v>
                </c:pt>
                <c:pt idx="39">
                  <c:v>79.0</c:v>
                </c:pt>
                <c:pt idx="40">
                  <c:v>78.0</c:v>
                </c:pt>
                <c:pt idx="41">
                  <c:v>77.0</c:v>
                </c:pt>
                <c:pt idx="42">
                  <c:v>76.0</c:v>
                </c:pt>
                <c:pt idx="43">
                  <c:v>75.0</c:v>
                </c:pt>
                <c:pt idx="44">
                  <c:v>74.0</c:v>
                </c:pt>
                <c:pt idx="45">
                  <c:v>73.0</c:v>
                </c:pt>
                <c:pt idx="46">
                  <c:v>72.0</c:v>
                </c:pt>
                <c:pt idx="47">
                  <c:v>71.0</c:v>
                </c:pt>
                <c:pt idx="48">
                  <c:v>70.0</c:v>
                </c:pt>
                <c:pt idx="49">
                  <c:v>69.0</c:v>
                </c:pt>
                <c:pt idx="50">
                  <c:v>68.0</c:v>
                </c:pt>
                <c:pt idx="51">
                  <c:v>67.0</c:v>
                </c:pt>
                <c:pt idx="52">
                  <c:v>66.0</c:v>
                </c:pt>
              </c:numCache>
            </c:numRef>
          </c:val>
          <c:smooth val="0"/>
        </c:ser>
        <c:ser>
          <c:idx val="1"/>
          <c:order val="1"/>
          <c:marker>
            <c:symbol val="none"/>
          </c:marker>
          <c:val>
            <c:numRef>
              <c:f>Sheet2!$B$56:$B$108</c:f>
              <c:numCache>
                <c:formatCode>General</c:formatCode>
                <c:ptCount val="53"/>
                <c:pt idx="0">
                  <c:v>31.0</c:v>
                </c:pt>
                <c:pt idx="1">
                  <c:v>32.0</c:v>
                </c:pt>
                <c:pt idx="2">
                  <c:v>33.0</c:v>
                </c:pt>
                <c:pt idx="3">
                  <c:v>34.0</c:v>
                </c:pt>
                <c:pt idx="4">
                  <c:v>35.0</c:v>
                </c:pt>
                <c:pt idx="5">
                  <c:v>36.0</c:v>
                </c:pt>
                <c:pt idx="6">
                  <c:v>37.0</c:v>
                </c:pt>
                <c:pt idx="7">
                  <c:v>38.0</c:v>
                </c:pt>
                <c:pt idx="8">
                  <c:v>39.0</c:v>
                </c:pt>
                <c:pt idx="9">
                  <c:v>40.0</c:v>
                </c:pt>
                <c:pt idx="10">
                  <c:v>41.0</c:v>
                </c:pt>
                <c:pt idx="11">
                  <c:v>42.0</c:v>
                </c:pt>
                <c:pt idx="12">
                  <c:v>43.0</c:v>
                </c:pt>
                <c:pt idx="13">
                  <c:v>44.0</c:v>
                </c:pt>
                <c:pt idx="14">
                  <c:v>45.0</c:v>
                </c:pt>
                <c:pt idx="15">
                  <c:v>46.0</c:v>
                </c:pt>
                <c:pt idx="16">
                  <c:v>47.0</c:v>
                </c:pt>
                <c:pt idx="17">
                  <c:v>48.0</c:v>
                </c:pt>
                <c:pt idx="18">
                  <c:v>48.0</c:v>
                </c:pt>
                <c:pt idx="19">
                  <c:v>48.0</c:v>
                </c:pt>
                <c:pt idx="20">
                  <c:v>48.0</c:v>
                </c:pt>
                <c:pt idx="21">
                  <c:v>48.0</c:v>
                </c:pt>
                <c:pt idx="22">
                  <c:v>48.0</c:v>
                </c:pt>
                <c:pt idx="23">
                  <c:v>48.0</c:v>
                </c:pt>
                <c:pt idx="24">
                  <c:v>48.0</c:v>
                </c:pt>
                <c:pt idx="25">
                  <c:v>48.0</c:v>
                </c:pt>
                <c:pt idx="26">
                  <c:v>48.0</c:v>
                </c:pt>
                <c:pt idx="27">
                  <c:v>48.0</c:v>
                </c:pt>
                <c:pt idx="28">
                  <c:v>48.0</c:v>
                </c:pt>
                <c:pt idx="29">
                  <c:v>48.0</c:v>
                </c:pt>
                <c:pt idx="30">
                  <c:v>48.0</c:v>
                </c:pt>
                <c:pt idx="31">
                  <c:v>48.0</c:v>
                </c:pt>
                <c:pt idx="32">
                  <c:v>48.0</c:v>
                </c:pt>
                <c:pt idx="33">
                  <c:v>49.0</c:v>
                </c:pt>
                <c:pt idx="34">
                  <c:v>50.0</c:v>
                </c:pt>
                <c:pt idx="35">
                  <c:v>51.0</c:v>
                </c:pt>
                <c:pt idx="36">
                  <c:v>51.0</c:v>
                </c:pt>
                <c:pt idx="37">
                  <c:v>51.0</c:v>
                </c:pt>
                <c:pt idx="38">
                  <c:v>51.0</c:v>
                </c:pt>
                <c:pt idx="39">
                  <c:v>51.0</c:v>
                </c:pt>
                <c:pt idx="40">
                  <c:v>51.0</c:v>
                </c:pt>
                <c:pt idx="41">
                  <c:v>51.0</c:v>
                </c:pt>
                <c:pt idx="42">
                  <c:v>51.0</c:v>
                </c:pt>
                <c:pt idx="43">
                  <c:v>51.0</c:v>
                </c:pt>
                <c:pt idx="44">
                  <c:v>51.0</c:v>
                </c:pt>
                <c:pt idx="45">
                  <c:v>51.0</c:v>
                </c:pt>
                <c:pt idx="46">
                  <c:v>51.0</c:v>
                </c:pt>
                <c:pt idx="47">
                  <c:v>51.0</c:v>
                </c:pt>
                <c:pt idx="48">
                  <c:v>51.0</c:v>
                </c:pt>
                <c:pt idx="49">
                  <c:v>51.0</c:v>
                </c:pt>
                <c:pt idx="50">
                  <c:v>51.0</c:v>
                </c:pt>
                <c:pt idx="51">
                  <c:v>51.0</c:v>
                </c:pt>
                <c:pt idx="52">
                  <c:v>51.0</c:v>
                </c:pt>
              </c:numCache>
            </c:numRef>
          </c:val>
          <c:smooth val="0"/>
        </c:ser>
        <c:ser>
          <c:idx val="2"/>
          <c:order val="2"/>
          <c:marker>
            <c:symbol val="none"/>
          </c:marker>
          <c:val>
            <c:numRef>
              <c:f>Sheet2!$B$110:$B$162</c:f>
              <c:numCache>
                <c:formatCode>General</c:formatCode>
                <c:ptCount val="53"/>
                <c:pt idx="0">
                  <c:v>15.0</c:v>
                </c:pt>
                <c:pt idx="1">
                  <c:v>15.0</c:v>
                </c:pt>
                <c:pt idx="2">
                  <c:v>15.0</c:v>
                </c:pt>
                <c:pt idx="3">
                  <c:v>15.0</c:v>
                </c:pt>
                <c:pt idx="4">
                  <c:v>15.0</c:v>
                </c:pt>
                <c:pt idx="5">
                  <c:v>15.0</c:v>
                </c:pt>
                <c:pt idx="6">
                  <c:v>15.0</c:v>
                </c:pt>
                <c:pt idx="7">
                  <c:v>15.0</c:v>
                </c:pt>
                <c:pt idx="8">
                  <c:v>15.0</c:v>
                </c:pt>
                <c:pt idx="9">
                  <c:v>15.0</c:v>
                </c:pt>
                <c:pt idx="10">
                  <c:v>15.0</c:v>
                </c:pt>
                <c:pt idx="11">
                  <c:v>15.0</c:v>
                </c:pt>
                <c:pt idx="12">
                  <c:v>15.0</c:v>
                </c:pt>
                <c:pt idx="13">
                  <c:v>15.0</c:v>
                </c:pt>
                <c:pt idx="14">
                  <c:v>15.0</c:v>
                </c:pt>
                <c:pt idx="15">
                  <c:v>15.0</c:v>
                </c:pt>
                <c:pt idx="16">
                  <c:v>15.0</c:v>
                </c:pt>
                <c:pt idx="17">
                  <c:v>15.0</c:v>
                </c:pt>
                <c:pt idx="18">
                  <c:v>14.0</c:v>
                </c:pt>
                <c:pt idx="19">
                  <c:v>13.0</c:v>
                </c:pt>
                <c:pt idx="20">
                  <c:v>12.0</c:v>
                </c:pt>
                <c:pt idx="21">
                  <c:v>12.0</c:v>
                </c:pt>
                <c:pt idx="22">
                  <c:v>12.0</c:v>
                </c:pt>
                <c:pt idx="23">
                  <c:v>12.0</c:v>
                </c:pt>
                <c:pt idx="24">
                  <c:v>12.0</c:v>
                </c:pt>
                <c:pt idx="25">
                  <c:v>12.0</c:v>
                </c:pt>
                <c:pt idx="26">
                  <c:v>12.0</c:v>
                </c:pt>
                <c:pt idx="27">
                  <c:v>12.0</c:v>
                </c:pt>
                <c:pt idx="28">
                  <c:v>12.0</c:v>
                </c:pt>
                <c:pt idx="29">
                  <c:v>12.0</c:v>
                </c:pt>
                <c:pt idx="30">
                  <c:v>12.0</c:v>
                </c:pt>
                <c:pt idx="31">
                  <c:v>12.0</c:v>
                </c:pt>
                <c:pt idx="32">
                  <c:v>12.0</c:v>
                </c:pt>
                <c:pt idx="33">
                  <c:v>13.0</c:v>
                </c:pt>
                <c:pt idx="34">
                  <c:v>14.0</c:v>
                </c:pt>
                <c:pt idx="35">
                  <c:v>15.0</c:v>
                </c:pt>
                <c:pt idx="36">
                  <c:v>15.0</c:v>
                </c:pt>
                <c:pt idx="37">
                  <c:v>15.0</c:v>
                </c:pt>
                <c:pt idx="38">
                  <c:v>15.0</c:v>
                </c:pt>
                <c:pt idx="39">
                  <c:v>15.0</c:v>
                </c:pt>
                <c:pt idx="40">
                  <c:v>15.0</c:v>
                </c:pt>
                <c:pt idx="41">
                  <c:v>15.0</c:v>
                </c:pt>
                <c:pt idx="42">
                  <c:v>15.0</c:v>
                </c:pt>
                <c:pt idx="43">
                  <c:v>15.0</c:v>
                </c:pt>
                <c:pt idx="44">
                  <c:v>15.0</c:v>
                </c:pt>
                <c:pt idx="45">
                  <c:v>15.0</c:v>
                </c:pt>
                <c:pt idx="46">
                  <c:v>15.0</c:v>
                </c:pt>
                <c:pt idx="47">
                  <c:v>15.0</c:v>
                </c:pt>
                <c:pt idx="48">
                  <c:v>15.0</c:v>
                </c:pt>
                <c:pt idx="49">
                  <c:v>15.0</c:v>
                </c:pt>
                <c:pt idx="50">
                  <c:v>15.0</c:v>
                </c:pt>
                <c:pt idx="51">
                  <c:v>15.0</c:v>
                </c:pt>
                <c:pt idx="52">
                  <c:v>15.0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9144776"/>
        <c:axId val="2129101976"/>
      </c:lineChart>
      <c:catAx>
        <c:axId val="2129144776"/>
        <c:scaling>
          <c:orientation val="minMax"/>
        </c:scaling>
        <c:delete val="0"/>
        <c:axPos val="b"/>
        <c:majorTickMark val="out"/>
        <c:minorTickMark val="none"/>
        <c:tickLblPos val="nextTo"/>
        <c:crossAx val="2129101976"/>
        <c:crosses val="autoZero"/>
        <c:auto val="1"/>
        <c:lblAlgn val="ctr"/>
        <c:lblOffset val="100"/>
        <c:tickLblSkip val="10"/>
        <c:noMultiLvlLbl val="0"/>
      </c:catAx>
      <c:valAx>
        <c:axId val="2129101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9144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33681102362205"/>
          <c:y val="0.0694444444444444"/>
          <c:w val="0.885613735783027"/>
          <c:h val="0.822469378827647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Sheet1!$C$1:$C$53</c:f>
              <c:numCache>
                <c:formatCode>General</c:formatCode>
                <c:ptCount val="53"/>
                <c:pt idx="0">
                  <c:v>34.0</c:v>
                </c:pt>
                <c:pt idx="1">
                  <c:v>33.0</c:v>
                </c:pt>
                <c:pt idx="2">
                  <c:v>32.0</c:v>
                </c:pt>
                <c:pt idx="3">
                  <c:v>31.0</c:v>
                </c:pt>
                <c:pt idx="4">
                  <c:v>30.0</c:v>
                </c:pt>
                <c:pt idx="5">
                  <c:v>29.0</c:v>
                </c:pt>
                <c:pt idx="6">
                  <c:v>28.0</c:v>
                </c:pt>
                <c:pt idx="7">
                  <c:v>27.0</c:v>
                </c:pt>
                <c:pt idx="8">
                  <c:v>26.0</c:v>
                </c:pt>
                <c:pt idx="9">
                  <c:v>25.0</c:v>
                </c:pt>
                <c:pt idx="10">
                  <c:v>24.0</c:v>
                </c:pt>
                <c:pt idx="11">
                  <c:v>23.0</c:v>
                </c:pt>
                <c:pt idx="12">
                  <c:v>22.0</c:v>
                </c:pt>
                <c:pt idx="13">
                  <c:v>21.0</c:v>
                </c:pt>
                <c:pt idx="14">
                  <c:v>20.0</c:v>
                </c:pt>
                <c:pt idx="15">
                  <c:v>19.0</c:v>
                </c:pt>
                <c:pt idx="16">
                  <c:v>18.0</c:v>
                </c:pt>
                <c:pt idx="17">
                  <c:v>17.0</c:v>
                </c:pt>
                <c:pt idx="18">
                  <c:v>16.0</c:v>
                </c:pt>
                <c:pt idx="19">
                  <c:v>15.0</c:v>
                </c:pt>
                <c:pt idx="20">
                  <c:v>14.0</c:v>
                </c:pt>
                <c:pt idx="21">
                  <c:v>13.0</c:v>
                </c:pt>
                <c:pt idx="22">
                  <c:v>12.0</c:v>
                </c:pt>
                <c:pt idx="23">
                  <c:v>11.0</c:v>
                </c:pt>
                <c:pt idx="24">
                  <c:v>10.0</c:v>
                </c:pt>
                <c:pt idx="25">
                  <c:v>9.0</c:v>
                </c:pt>
                <c:pt idx="26">
                  <c:v>8.0</c:v>
                </c:pt>
                <c:pt idx="27">
                  <c:v>7.0</c:v>
                </c:pt>
                <c:pt idx="28">
                  <c:v>6.0</c:v>
                </c:pt>
                <c:pt idx="29">
                  <c:v>5.0</c:v>
                </c:pt>
                <c:pt idx="30">
                  <c:v>4.0</c:v>
                </c:pt>
                <c:pt idx="31">
                  <c:v>3.0</c:v>
                </c:pt>
                <c:pt idx="32">
                  <c:v>2.0</c:v>
                </c:pt>
                <c:pt idx="33">
                  <c:v>1.0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3427928"/>
        <c:axId val="2143430872"/>
      </c:lineChart>
      <c:catAx>
        <c:axId val="2143427928"/>
        <c:scaling>
          <c:orientation val="minMax"/>
        </c:scaling>
        <c:delete val="0"/>
        <c:axPos val="b"/>
        <c:majorTickMark val="out"/>
        <c:minorTickMark val="none"/>
        <c:tickLblPos val="nextTo"/>
        <c:crossAx val="2143430872"/>
        <c:crosses val="autoZero"/>
        <c:auto val="1"/>
        <c:lblAlgn val="ctr"/>
        <c:lblOffset val="100"/>
        <c:tickLblSkip val="10"/>
        <c:noMultiLvlLbl val="0"/>
      </c:catAx>
      <c:valAx>
        <c:axId val="2143430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43427928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Oligo</a:t>
            </a:r>
            <a:r>
              <a:rPr lang="en-US" dirty="0" smtClean="0"/>
              <a:t> B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Sheet2!$C$1:$C$53</c:f>
              <c:numCache>
                <c:formatCode>General</c:formatCode>
                <c:ptCount val="53"/>
                <c:pt idx="0">
                  <c:v>85.0</c:v>
                </c:pt>
                <c:pt idx="1">
                  <c:v>84.0</c:v>
                </c:pt>
                <c:pt idx="2">
                  <c:v>83.0</c:v>
                </c:pt>
                <c:pt idx="3">
                  <c:v>82.0</c:v>
                </c:pt>
                <c:pt idx="4">
                  <c:v>81.0</c:v>
                </c:pt>
                <c:pt idx="5">
                  <c:v>80.0</c:v>
                </c:pt>
                <c:pt idx="6">
                  <c:v>79.0</c:v>
                </c:pt>
                <c:pt idx="7">
                  <c:v>78.0</c:v>
                </c:pt>
                <c:pt idx="8">
                  <c:v>77.0</c:v>
                </c:pt>
                <c:pt idx="9">
                  <c:v>76.0</c:v>
                </c:pt>
                <c:pt idx="10">
                  <c:v>75.0</c:v>
                </c:pt>
                <c:pt idx="11">
                  <c:v>74.0</c:v>
                </c:pt>
                <c:pt idx="12">
                  <c:v>73.0</c:v>
                </c:pt>
                <c:pt idx="13">
                  <c:v>72.0</c:v>
                </c:pt>
                <c:pt idx="14">
                  <c:v>71.0</c:v>
                </c:pt>
                <c:pt idx="15">
                  <c:v>70.0</c:v>
                </c:pt>
                <c:pt idx="16">
                  <c:v>69.0</c:v>
                </c:pt>
                <c:pt idx="17">
                  <c:v>67.0</c:v>
                </c:pt>
                <c:pt idx="18">
                  <c:v>65.0</c:v>
                </c:pt>
                <c:pt idx="19">
                  <c:v>63.0</c:v>
                </c:pt>
                <c:pt idx="20">
                  <c:v>61.0</c:v>
                </c:pt>
                <c:pt idx="21">
                  <c:v>59.0</c:v>
                </c:pt>
                <c:pt idx="22">
                  <c:v>57.0</c:v>
                </c:pt>
                <c:pt idx="23">
                  <c:v>55.0</c:v>
                </c:pt>
                <c:pt idx="24">
                  <c:v>53.0</c:v>
                </c:pt>
                <c:pt idx="25">
                  <c:v>51.0</c:v>
                </c:pt>
                <c:pt idx="26">
                  <c:v>49.0</c:v>
                </c:pt>
                <c:pt idx="27">
                  <c:v>47.0</c:v>
                </c:pt>
                <c:pt idx="28">
                  <c:v>45.0</c:v>
                </c:pt>
                <c:pt idx="29">
                  <c:v>43.0</c:v>
                </c:pt>
                <c:pt idx="30">
                  <c:v>41.0</c:v>
                </c:pt>
                <c:pt idx="31">
                  <c:v>39.0</c:v>
                </c:pt>
                <c:pt idx="32">
                  <c:v>37.0</c:v>
                </c:pt>
                <c:pt idx="33">
                  <c:v>35.0</c:v>
                </c:pt>
                <c:pt idx="34">
                  <c:v>33.0</c:v>
                </c:pt>
                <c:pt idx="35">
                  <c:v>32.0</c:v>
                </c:pt>
                <c:pt idx="36">
                  <c:v>31.0</c:v>
                </c:pt>
                <c:pt idx="37">
                  <c:v>30.0</c:v>
                </c:pt>
                <c:pt idx="38">
                  <c:v>29.0</c:v>
                </c:pt>
                <c:pt idx="39">
                  <c:v>28.0</c:v>
                </c:pt>
                <c:pt idx="40">
                  <c:v>27.0</c:v>
                </c:pt>
                <c:pt idx="41">
                  <c:v>26.0</c:v>
                </c:pt>
                <c:pt idx="42">
                  <c:v>25.0</c:v>
                </c:pt>
                <c:pt idx="43">
                  <c:v>24.0</c:v>
                </c:pt>
                <c:pt idx="44">
                  <c:v>23.0</c:v>
                </c:pt>
                <c:pt idx="45">
                  <c:v>22.0</c:v>
                </c:pt>
                <c:pt idx="46">
                  <c:v>21.0</c:v>
                </c:pt>
                <c:pt idx="47">
                  <c:v>20.0</c:v>
                </c:pt>
                <c:pt idx="48">
                  <c:v>19.0</c:v>
                </c:pt>
                <c:pt idx="49">
                  <c:v>18.0</c:v>
                </c:pt>
                <c:pt idx="50">
                  <c:v>17.0</c:v>
                </c:pt>
                <c:pt idx="51">
                  <c:v>16.0</c:v>
                </c:pt>
                <c:pt idx="52">
                  <c:v>15.0</c:v>
                </c:pt>
              </c:numCache>
            </c:numRef>
          </c:val>
          <c:smooth val="0"/>
        </c:ser>
        <c:ser>
          <c:idx val="1"/>
          <c:order val="1"/>
          <c:marker>
            <c:symbol val="none"/>
          </c:marker>
          <c:val>
            <c:numRef>
              <c:f>Sheet2!$C$56:$C$108</c:f>
              <c:numCache>
                <c:formatCode>General</c:formatCode>
                <c:ptCount val="53"/>
                <c:pt idx="0">
                  <c:v>51.0</c:v>
                </c:pt>
                <c:pt idx="1">
                  <c:v>51.0</c:v>
                </c:pt>
                <c:pt idx="2">
                  <c:v>51.0</c:v>
                </c:pt>
                <c:pt idx="3">
                  <c:v>51.0</c:v>
                </c:pt>
                <c:pt idx="4">
                  <c:v>51.0</c:v>
                </c:pt>
                <c:pt idx="5">
                  <c:v>51.0</c:v>
                </c:pt>
                <c:pt idx="6">
                  <c:v>51.0</c:v>
                </c:pt>
                <c:pt idx="7">
                  <c:v>51.0</c:v>
                </c:pt>
                <c:pt idx="8">
                  <c:v>51.0</c:v>
                </c:pt>
                <c:pt idx="9">
                  <c:v>51.0</c:v>
                </c:pt>
                <c:pt idx="10">
                  <c:v>51.0</c:v>
                </c:pt>
                <c:pt idx="11">
                  <c:v>51.0</c:v>
                </c:pt>
                <c:pt idx="12">
                  <c:v>51.0</c:v>
                </c:pt>
                <c:pt idx="13">
                  <c:v>51.0</c:v>
                </c:pt>
                <c:pt idx="14">
                  <c:v>51.0</c:v>
                </c:pt>
                <c:pt idx="15">
                  <c:v>51.0</c:v>
                </c:pt>
                <c:pt idx="16">
                  <c:v>51.0</c:v>
                </c:pt>
                <c:pt idx="17">
                  <c:v>50.0</c:v>
                </c:pt>
                <c:pt idx="18">
                  <c:v>49.0</c:v>
                </c:pt>
                <c:pt idx="19">
                  <c:v>48.0</c:v>
                </c:pt>
                <c:pt idx="20">
                  <c:v>47.0</c:v>
                </c:pt>
                <c:pt idx="21">
                  <c:v>46.0</c:v>
                </c:pt>
                <c:pt idx="22">
                  <c:v>45.0</c:v>
                </c:pt>
                <c:pt idx="23">
                  <c:v>44.0</c:v>
                </c:pt>
                <c:pt idx="24">
                  <c:v>43.0</c:v>
                </c:pt>
                <c:pt idx="25">
                  <c:v>42.0</c:v>
                </c:pt>
                <c:pt idx="26">
                  <c:v>41.0</c:v>
                </c:pt>
                <c:pt idx="27">
                  <c:v>40.0</c:v>
                </c:pt>
                <c:pt idx="28">
                  <c:v>39.0</c:v>
                </c:pt>
                <c:pt idx="29">
                  <c:v>38.0</c:v>
                </c:pt>
                <c:pt idx="30">
                  <c:v>37.0</c:v>
                </c:pt>
                <c:pt idx="31">
                  <c:v>36.0</c:v>
                </c:pt>
                <c:pt idx="32">
                  <c:v>35.0</c:v>
                </c:pt>
                <c:pt idx="33">
                  <c:v>34.0</c:v>
                </c:pt>
                <c:pt idx="34">
                  <c:v>33.0</c:v>
                </c:pt>
                <c:pt idx="35">
                  <c:v>32.0</c:v>
                </c:pt>
                <c:pt idx="36">
                  <c:v>31.0</c:v>
                </c:pt>
                <c:pt idx="37">
                  <c:v>30.0</c:v>
                </c:pt>
                <c:pt idx="38">
                  <c:v>29.0</c:v>
                </c:pt>
                <c:pt idx="39">
                  <c:v>28.0</c:v>
                </c:pt>
                <c:pt idx="40">
                  <c:v>27.0</c:v>
                </c:pt>
                <c:pt idx="41">
                  <c:v>26.0</c:v>
                </c:pt>
                <c:pt idx="42">
                  <c:v>25.0</c:v>
                </c:pt>
                <c:pt idx="43">
                  <c:v>24.0</c:v>
                </c:pt>
                <c:pt idx="44">
                  <c:v>23.0</c:v>
                </c:pt>
                <c:pt idx="45">
                  <c:v>22.0</c:v>
                </c:pt>
                <c:pt idx="46">
                  <c:v>21.0</c:v>
                </c:pt>
                <c:pt idx="47">
                  <c:v>20.0</c:v>
                </c:pt>
                <c:pt idx="48">
                  <c:v>19.0</c:v>
                </c:pt>
                <c:pt idx="49">
                  <c:v>18.0</c:v>
                </c:pt>
                <c:pt idx="50">
                  <c:v>17.0</c:v>
                </c:pt>
                <c:pt idx="51">
                  <c:v>16.0</c:v>
                </c:pt>
                <c:pt idx="52">
                  <c:v>15.0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5415960"/>
        <c:axId val="2129157736"/>
      </c:lineChart>
      <c:catAx>
        <c:axId val="2135415960"/>
        <c:scaling>
          <c:orientation val="minMax"/>
        </c:scaling>
        <c:delete val="0"/>
        <c:axPos val="b"/>
        <c:majorTickMark val="out"/>
        <c:minorTickMark val="none"/>
        <c:tickLblPos val="nextTo"/>
        <c:crossAx val="2129157736"/>
        <c:crosses val="autoZero"/>
        <c:auto val="1"/>
        <c:lblAlgn val="ctr"/>
        <c:lblOffset val="100"/>
        <c:tickLblSkip val="10"/>
        <c:noMultiLvlLbl val="0"/>
      </c:catAx>
      <c:valAx>
        <c:axId val="212915773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1354159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Oligo</a:t>
            </a:r>
            <a:r>
              <a:rPr lang="en-US" dirty="0" smtClean="0"/>
              <a:t> C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1"/>
          <c:marker>
            <c:symbol val="none"/>
          </c:marker>
          <c:val>
            <c:numRef>
              <c:f>Sheet2!$D$1:$D$53</c:f>
              <c:numCache>
                <c:formatCode>General</c:formatCode>
                <c:ptCount val="53"/>
                <c:pt idx="0">
                  <c:v>15.0</c:v>
                </c:pt>
                <c:pt idx="1">
                  <c:v>16.0</c:v>
                </c:pt>
                <c:pt idx="2">
                  <c:v>17.0</c:v>
                </c:pt>
                <c:pt idx="3">
                  <c:v>18.0</c:v>
                </c:pt>
                <c:pt idx="4">
                  <c:v>19.0</c:v>
                </c:pt>
                <c:pt idx="5">
                  <c:v>20.0</c:v>
                </c:pt>
                <c:pt idx="6">
                  <c:v>21.0</c:v>
                </c:pt>
                <c:pt idx="7">
                  <c:v>22.0</c:v>
                </c:pt>
                <c:pt idx="8">
                  <c:v>23.0</c:v>
                </c:pt>
                <c:pt idx="9">
                  <c:v>24.0</c:v>
                </c:pt>
                <c:pt idx="10">
                  <c:v>25.0</c:v>
                </c:pt>
                <c:pt idx="11">
                  <c:v>26.0</c:v>
                </c:pt>
                <c:pt idx="12">
                  <c:v>27.0</c:v>
                </c:pt>
                <c:pt idx="13">
                  <c:v>28.0</c:v>
                </c:pt>
                <c:pt idx="14">
                  <c:v>29.0</c:v>
                </c:pt>
                <c:pt idx="15">
                  <c:v>30.0</c:v>
                </c:pt>
                <c:pt idx="16">
                  <c:v>31.0</c:v>
                </c:pt>
                <c:pt idx="17">
                  <c:v>32.0</c:v>
                </c:pt>
                <c:pt idx="18">
                  <c:v>33.0</c:v>
                </c:pt>
                <c:pt idx="19">
                  <c:v>35.0</c:v>
                </c:pt>
                <c:pt idx="20">
                  <c:v>37.0</c:v>
                </c:pt>
                <c:pt idx="21">
                  <c:v>39.0</c:v>
                </c:pt>
                <c:pt idx="22">
                  <c:v>41.0</c:v>
                </c:pt>
                <c:pt idx="23">
                  <c:v>43.0</c:v>
                </c:pt>
                <c:pt idx="24">
                  <c:v>45.0</c:v>
                </c:pt>
                <c:pt idx="25">
                  <c:v>47.0</c:v>
                </c:pt>
                <c:pt idx="26">
                  <c:v>49.0</c:v>
                </c:pt>
                <c:pt idx="27">
                  <c:v>51.0</c:v>
                </c:pt>
                <c:pt idx="28">
                  <c:v>53.0</c:v>
                </c:pt>
                <c:pt idx="29">
                  <c:v>55.0</c:v>
                </c:pt>
                <c:pt idx="30">
                  <c:v>57.0</c:v>
                </c:pt>
                <c:pt idx="31">
                  <c:v>59.0</c:v>
                </c:pt>
                <c:pt idx="32">
                  <c:v>61.0</c:v>
                </c:pt>
                <c:pt idx="33">
                  <c:v>63.0</c:v>
                </c:pt>
                <c:pt idx="34">
                  <c:v>65.0</c:v>
                </c:pt>
                <c:pt idx="35">
                  <c:v>67.0</c:v>
                </c:pt>
                <c:pt idx="36">
                  <c:v>68.0</c:v>
                </c:pt>
                <c:pt idx="37">
                  <c:v>69.0</c:v>
                </c:pt>
                <c:pt idx="38">
                  <c:v>70.0</c:v>
                </c:pt>
                <c:pt idx="39">
                  <c:v>71.0</c:v>
                </c:pt>
                <c:pt idx="40">
                  <c:v>72.0</c:v>
                </c:pt>
                <c:pt idx="41">
                  <c:v>73.0</c:v>
                </c:pt>
                <c:pt idx="42">
                  <c:v>74.0</c:v>
                </c:pt>
                <c:pt idx="43">
                  <c:v>75.0</c:v>
                </c:pt>
                <c:pt idx="44">
                  <c:v>76.0</c:v>
                </c:pt>
                <c:pt idx="45">
                  <c:v>77.0</c:v>
                </c:pt>
                <c:pt idx="46">
                  <c:v>78.0</c:v>
                </c:pt>
                <c:pt idx="47">
                  <c:v>79.0</c:v>
                </c:pt>
                <c:pt idx="48">
                  <c:v>80.0</c:v>
                </c:pt>
                <c:pt idx="49">
                  <c:v>81.0</c:v>
                </c:pt>
                <c:pt idx="50">
                  <c:v>82.0</c:v>
                </c:pt>
                <c:pt idx="51">
                  <c:v>83.0</c:v>
                </c:pt>
                <c:pt idx="52">
                  <c:v>84.0</c:v>
                </c:pt>
              </c:numCache>
            </c:numRef>
          </c:val>
          <c:smooth val="0"/>
        </c:ser>
        <c:ser>
          <c:idx val="0"/>
          <c:order val="0"/>
          <c:marker>
            <c:symbol val="none"/>
          </c:marker>
          <c:val>
            <c:numRef>
              <c:f>Sheet2!$D$1:$D$53</c:f>
              <c:numCache>
                <c:formatCode>General</c:formatCode>
                <c:ptCount val="53"/>
                <c:pt idx="0">
                  <c:v>15.0</c:v>
                </c:pt>
                <c:pt idx="1">
                  <c:v>16.0</c:v>
                </c:pt>
                <c:pt idx="2">
                  <c:v>17.0</c:v>
                </c:pt>
                <c:pt idx="3">
                  <c:v>18.0</c:v>
                </c:pt>
                <c:pt idx="4">
                  <c:v>19.0</c:v>
                </c:pt>
                <c:pt idx="5">
                  <c:v>20.0</c:v>
                </c:pt>
                <c:pt idx="6">
                  <c:v>21.0</c:v>
                </c:pt>
                <c:pt idx="7">
                  <c:v>22.0</c:v>
                </c:pt>
                <c:pt idx="8">
                  <c:v>23.0</c:v>
                </c:pt>
                <c:pt idx="9">
                  <c:v>24.0</c:v>
                </c:pt>
                <c:pt idx="10">
                  <c:v>25.0</c:v>
                </c:pt>
                <c:pt idx="11">
                  <c:v>26.0</c:v>
                </c:pt>
                <c:pt idx="12">
                  <c:v>27.0</c:v>
                </c:pt>
                <c:pt idx="13">
                  <c:v>28.0</c:v>
                </c:pt>
                <c:pt idx="14">
                  <c:v>29.0</c:v>
                </c:pt>
                <c:pt idx="15">
                  <c:v>30.0</c:v>
                </c:pt>
                <c:pt idx="16">
                  <c:v>31.0</c:v>
                </c:pt>
                <c:pt idx="17">
                  <c:v>32.0</c:v>
                </c:pt>
                <c:pt idx="18">
                  <c:v>33.0</c:v>
                </c:pt>
                <c:pt idx="19">
                  <c:v>35.0</c:v>
                </c:pt>
                <c:pt idx="20">
                  <c:v>37.0</c:v>
                </c:pt>
                <c:pt idx="21">
                  <c:v>39.0</c:v>
                </c:pt>
                <c:pt idx="22">
                  <c:v>41.0</c:v>
                </c:pt>
                <c:pt idx="23">
                  <c:v>43.0</c:v>
                </c:pt>
                <c:pt idx="24">
                  <c:v>45.0</c:v>
                </c:pt>
                <c:pt idx="25">
                  <c:v>47.0</c:v>
                </c:pt>
                <c:pt idx="26">
                  <c:v>49.0</c:v>
                </c:pt>
                <c:pt idx="27">
                  <c:v>51.0</c:v>
                </c:pt>
                <c:pt idx="28">
                  <c:v>53.0</c:v>
                </c:pt>
                <c:pt idx="29">
                  <c:v>55.0</c:v>
                </c:pt>
                <c:pt idx="30">
                  <c:v>57.0</c:v>
                </c:pt>
                <c:pt idx="31">
                  <c:v>59.0</c:v>
                </c:pt>
                <c:pt idx="32">
                  <c:v>61.0</c:v>
                </c:pt>
                <c:pt idx="33">
                  <c:v>63.0</c:v>
                </c:pt>
                <c:pt idx="34">
                  <c:v>65.0</c:v>
                </c:pt>
                <c:pt idx="35">
                  <c:v>67.0</c:v>
                </c:pt>
                <c:pt idx="36">
                  <c:v>68.0</c:v>
                </c:pt>
                <c:pt idx="37">
                  <c:v>69.0</c:v>
                </c:pt>
                <c:pt idx="38">
                  <c:v>70.0</c:v>
                </c:pt>
                <c:pt idx="39">
                  <c:v>71.0</c:v>
                </c:pt>
                <c:pt idx="40">
                  <c:v>72.0</c:v>
                </c:pt>
                <c:pt idx="41">
                  <c:v>73.0</c:v>
                </c:pt>
                <c:pt idx="42">
                  <c:v>74.0</c:v>
                </c:pt>
                <c:pt idx="43">
                  <c:v>75.0</c:v>
                </c:pt>
                <c:pt idx="44">
                  <c:v>76.0</c:v>
                </c:pt>
                <c:pt idx="45">
                  <c:v>77.0</c:v>
                </c:pt>
                <c:pt idx="46">
                  <c:v>78.0</c:v>
                </c:pt>
                <c:pt idx="47">
                  <c:v>79.0</c:v>
                </c:pt>
                <c:pt idx="48">
                  <c:v>80.0</c:v>
                </c:pt>
                <c:pt idx="49">
                  <c:v>81.0</c:v>
                </c:pt>
                <c:pt idx="50">
                  <c:v>82.0</c:v>
                </c:pt>
                <c:pt idx="51">
                  <c:v>83.0</c:v>
                </c:pt>
                <c:pt idx="52">
                  <c:v>84.0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3094264"/>
        <c:axId val="2143098056"/>
      </c:lineChart>
      <c:catAx>
        <c:axId val="2143094264"/>
        <c:scaling>
          <c:orientation val="minMax"/>
        </c:scaling>
        <c:delete val="0"/>
        <c:axPos val="b"/>
        <c:majorTickMark val="out"/>
        <c:minorTickMark val="none"/>
        <c:tickLblPos val="nextTo"/>
        <c:crossAx val="2143098056"/>
        <c:crosses val="autoZero"/>
        <c:auto val="1"/>
        <c:lblAlgn val="ctr"/>
        <c:lblOffset val="100"/>
        <c:tickLblSkip val="10"/>
        <c:noMultiLvlLbl val="0"/>
      </c:catAx>
      <c:valAx>
        <c:axId val="214309805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143094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Sheet2!$C$1:$C$53</c:f>
              <c:numCache>
                <c:formatCode>General</c:formatCode>
                <c:ptCount val="53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1.0</c:v>
                </c:pt>
                <c:pt idx="20">
                  <c:v>2.0</c:v>
                </c:pt>
                <c:pt idx="21">
                  <c:v>3.0</c:v>
                </c:pt>
                <c:pt idx="22">
                  <c:v>4.0</c:v>
                </c:pt>
                <c:pt idx="23">
                  <c:v>5.0</c:v>
                </c:pt>
                <c:pt idx="24">
                  <c:v>6.0</c:v>
                </c:pt>
                <c:pt idx="25">
                  <c:v>7.0</c:v>
                </c:pt>
                <c:pt idx="26">
                  <c:v>8.0</c:v>
                </c:pt>
                <c:pt idx="27">
                  <c:v>9.0</c:v>
                </c:pt>
                <c:pt idx="28">
                  <c:v>10.0</c:v>
                </c:pt>
                <c:pt idx="29">
                  <c:v>11.0</c:v>
                </c:pt>
                <c:pt idx="30">
                  <c:v>12.0</c:v>
                </c:pt>
                <c:pt idx="31">
                  <c:v>13.0</c:v>
                </c:pt>
                <c:pt idx="32">
                  <c:v>14.0</c:v>
                </c:pt>
                <c:pt idx="33">
                  <c:v>15.0</c:v>
                </c:pt>
                <c:pt idx="34">
                  <c:v>16.0</c:v>
                </c:pt>
                <c:pt idx="35">
                  <c:v>17.0</c:v>
                </c:pt>
                <c:pt idx="36">
                  <c:v>18.0</c:v>
                </c:pt>
                <c:pt idx="37">
                  <c:v>19.0</c:v>
                </c:pt>
                <c:pt idx="38">
                  <c:v>20.0</c:v>
                </c:pt>
                <c:pt idx="39">
                  <c:v>21.0</c:v>
                </c:pt>
                <c:pt idx="40">
                  <c:v>22.0</c:v>
                </c:pt>
                <c:pt idx="41">
                  <c:v>23.0</c:v>
                </c:pt>
                <c:pt idx="42">
                  <c:v>24.0</c:v>
                </c:pt>
                <c:pt idx="43">
                  <c:v>25.0</c:v>
                </c:pt>
                <c:pt idx="44">
                  <c:v>26.0</c:v>
                </c:pt>
                <c:pt idx="45">
                  <c:v>27.0</c:v>
                </c:pt>
                <c:pt idx="46">
                  <c:v>28.0</c:v>
                </c:pt>
                <c:pt idx="47">
                  <c:v>29.0</c:v>
                </c:pt>
                <c:pt idx="48">
                  <c:v>30.0</c:v>
                </c:pt>
                <c:pt idx="49">
                  <c:v>31.0</c:v>
                </c:pt>
                <c:pt idx="50">
                  <c:v>32.0</c:v>
                </c:pt>
                <c:pt idx="51">
                  <c:v>33.0</c:v>
                </c:pt>
                <c:pt idx="52">
                  <c:v>34.0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9124936"/>
        <c:axId val="2129127608"/>
      </c:lineChart>
      <c:catAx>
        <c:axId val="2129124936"/>
        <c:scaling>
          <c:orientation val="minMax"/>
        </c:scaling>
        <c:delete val="0"/>
        <c:axPos val="b"/>
        <c:majorTickMark val="out"/>
        <c:minorTickMark val="none"/>
        <c:tickLblPos val="nextTo"/>
        <c:crossAx val="2129127608"/>
        <c:crosses val="autoZero"/>
        <c:auto val="1"/>
        <c:lblAlgn val="ctr"/>
        <c:lblOffset val="100"/>
        <c:noMultiLvlLbl val="0"/>
      </c:catAx>
      <c:valAx>
        <c:axId val="2129127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91249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Sheet2!$C$55:$C$107</c:f>
              <c:numCache>
                <c:formatCode>General</c:formatCode>
                <c:ptCount val="53"/>
                <c:pt idx="0">
                  <c:v>67.0</c:v>
                </c:pt>
                <c:pt idx="1">
                  <c:v>66.0</c:v>
                </c:pt>
                <c:pt idx="2">
                  <c:v>65.0</c:v>
                </c:pt>
                <c:pt idx="3">
                  <c:v>64.0</c:v>
                </c:pt>
                <c:pt idx="4">
                  <c:v>63.0</c:v>
                </c:pt>
                <c:pt idx="5">
                  <c:v>90.0</c:v>
                </c:pt>
                <c:pt idx="6">
                  <c:v>90.0</c:v>
                </c:pt>
                <c:pt idx="7">
                  <c:v>90.0</c:v>
                </c:pt>
                <c:pt idx="8">
                  <c:v>90.0</c:v>
                </c:pt>
                <c:pt idx="9">
                  <c:v>90.0</c:v>
                </c:pt>
                <c:pt idx="10">
                  <c:v>90.0</c:v>
                </c:pt>
                <c:pt idx="11">
                  <c:v>90.0</c:v>
                </c:pt>
                <c:pt idx="12">
                  <c:v>90.0</c:v>
                </c:pt>
                <c:pt idx="13">
                  <c:v>90.0</c:v>
                </c:pt>
                <c:pt idx="14">
                  <c:v>90.0</c:v>
                </c:pt>
                <c:pt idx="15">
                  <c:v>90.0</c:v>
                </c:pt>
                <c:pt idx="16">
                  <c:v>90.0</c:v>
                </c:pt>
                <c:pt idx="17">
                  <c:v>90.0</c:v>
                </c:pt>
                <c:pt idx="18">
                  <c:v>90.0</c:v>
                </c:pt>
                <c:pt idx="19">
                  <c:v>90.0</c:v>
                </c:pt>
                <c:pt idx="20">
                  <c:v>90.0</c:v>
                </c:pt>
                <c:pt idx="21">
                  <c:v>90.0</c:v>
                </c:pt>
                <c:pt idx="22">
                  <c:v>90.0</c:v>
                </c:pt>
                <c:pt idx="23">
                  <c:v>90.0</c:v>
                </c:pt>
                <c:pt idx="24">
                  <c:v>90.0</c:v>
                </c:pt>
                <c:pt idx="25">
                  <c:v>90.0</c:v>
                </c:pt>
                <c:pt idx="26">
                  <c:v>90.0</c:v>
                </c:pt>
                <c:pt idx="27">
                  <c:v>90.0</c:v>
                </c:pt>
                <c:pt idx="28">
                  <c:v>90.0</c:v>
                </c:pt>
                <c:pt idx="29">
                  <c:v>90.0</c:v>
                </c:pt>
                <c:pt idx="30">
                  <c:v>90.0</c:v>
                </c:pt>
                <c:pt idx="31">
                  <c:v>90.0</c:v>
                </c:pt>
                <c:pt idx="32">
                  <c:v>90.0</c:v>
                </c:pt>
                <c:pt idx="33">
                  <c:v>90.0</c:v>
                </c:pt>
                <c:pt idx="34">
                  <c:v>90.0</c:v>
                </c:pt>
                <c:pt idx="35">
                  <c:v>90.0</c:v>
                </c:pt>
                <c:pt idx="36">
                  <c:v>90.0</c:v>
                </c:pt>
                <c:pt idx="37">
                  <c:v>90.0</c:v>
                </c:pt>
                <c:pt idx="38">
                  <c:v>90.0</c:v>
                </c:pt>
                <c:pt idx="39">
                  <c:v>90.0</c:v>
                </c:pt>
                <c:pt idx="40">
                  <c:v>90.0</c:v>
                </c:pt>
                <c:pt idx="41">
                  <c:v>90.0</c:v>
                </c:pt>
                <c:pt idx="42">
                  <c:v>90.0</c:v>
                </c:pt>
                <c:pt idx="43">
                  <c:v>90.0</c:v>
                </c:pt>
                <c:pt idx="44">
                  <c:v>90.0</c:v>
                </c:pt>
                <c:pt idx="45">
                  <c:v>90.0</c:v>
                </c:pt>
                <c:pt idx="46">
                  <c:v>62.0</c:v>
                </c:pt>
                <c:pt idx="47">
                  <c:v>63.0</c:v>
                </c:pt>
                <c:pt idx="48">
                  <c:v>64.0</c:v>
                </c:pt>
                <c:pt idx="49">
                  <c:v>65.0</c:v>
                </c:pt>
                <c:pt idx="50">
                  <c:v>66.0</c:v>
                </c:pt>
                <c:pt idx="51">
                  <c:v>67.0</c:v>
                </c:pt>
                <c:pt idx="52">
                  <c:v>68.0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4905112"/>
        <c:axId val="2140515768"/>
      </c:lineChart>
      <c:catAx>
        <c:axId val="2134905112"/>
        <c:scaling>
          <c:orientation val="minMax"/>
        </c:scaling>
        <c:delete val="0"/>
        <c:axPos val="b"/>
        <c:majorTickMark val="out"/>
        <c:minorTickMark val="none"/>
        <c:tickLblPos val="nextTo"/>
        <c:crossAx val="2140515768"/>
        <c:crosses val="autoZero"/>
        <c:auto val="1"/>
        <c:lblAlgn val="ctr"/>
        <c:lblOffset val="100"/>
        <c:noMultiLvlLbl val="0"/>
      </c:catAx>
      <c:valAx>
        <c:axId val="21405157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349051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Sheet2!$C$109:$C$161</c:f>
              <c:numCache>
                <c:formatCode>General</c:formatCode>
                <c:ptCount val="53"/>
                <c:pt idx="0">
                  <c:v>0.37</c:v>
                </c:pt>
                <c:pt idx="1">
                  <c:v>0.37</c:v>
                </c:pt>
                <c:pt idx="2">
                  <c:v>0.37</c:v>
                </c:pt>
                <c:pt idx="3">
                  <c:v>0.37</c:v>
                </c:pt>
                <c:pt idx="4">
                  <c:v>0.37</c:v>
                </c:pt>
                <c:pt idx="5">
                  <c:v>0.37</c:v>
                </c:pt>
                <c:pt idx="6">
                  <c:v>0.37</c:v>
                </c:pt>
                <c:pt idx="7">
                  <c:v>0.37</c:v>
                </c:pt>
                <c:pt idx="8">
                  <c:v>0.37</c:v>
                </c:pt>
                <c:pt idx="9">
                  <c:v>0.37</c:v>
                </c:pt>
                <c:pt idx="10">
                  <c:v>0.37</c:v>
                </c:pt>
                <c:pt idx="11">
                  <c:v>0.42</c:v>
                </c:pt>
                <c:pt idx="12">
                  <c:v>0.94</c:v>
                </c:pt>
                <c:pt idx="13">
                  <c:v>0.94</c:v>
                </c:pt>
                <c:pt idx="14">
                  <c:v>0.94</c:v>
                </c:pt>
                <c:pt idx="15">
                  <c:v>0.94</c:v>
                </c:pt>
                <c:pt idx="16">
                  <c:v>0.94</c:v>
                </c:pt>
                <c:pt idx="17">
                  <c:v>0.94</c:v>
                </c:pt>
                <c:pt idx="18">
                  <c:v>1.87</c:v>
                </c:pt>
                <c:pt idx="19">
                  <c:v>2.16</c:v>
                </c:pt>
                <c:pt idx="20">
                  <c:v>1.74</c:v>
                </c:pt>
                <c:pt idx="21">
                  <c:v>0.22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5618840"/>
        <c:axId val="2125680904"/>
      </c:lineChart>
      <c:catAx>
        <c:axId val="2125618840"/>
        <c:scaling>
          <c:orientation val="minMax"/>
        </c:scaling>
        <c:delete val="0"/>
        <c:axPos val="b"/>
        <c:majorTickMark val="out"/>
        <c:minorTickMark val="none"/>
        <c:tickLblPos val="nextTo"/>
        <c:crossAx val="2125680904"/>
        <c:crosses val="autoZero"/>
        <c:auto val="1"/>
        <c:lblAlgn val="ctr"/>
        <c:lblOffset val="100"/>
        <c:noMultiLvlLbl val="0"/>
      </c:catAx>
      <c:valAx>
        <c:axId val="2125680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56188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33681102362205"/>
          <c:y val="0.0694444444444444"/>
          <c:w val="0.885613735783027"/>
          <c:h val="0.822469378827647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Sheet1!$C$1:$C$53</c:f>
              <c:numCache>
                <c:formatCode>General</c:formatCode>
                <c:ptCount val="53"/>
                <c:pt idx="0">
                  <c:v>34.0</c:v>
                </c:pt>
                <c:pt idx="1">
                  <c:v>33.0</c:v>
                </c:pt>
                <c:pt idx="2">
                  <c:v>32.0</c:v>
                </c:pt>
                <c:pt idx="3">
                  <c:v>31.0</c:v>
                </c:pt>
                <c:pt idx="4">
                  <c:v>30.0</c:v>
                </c:pt>
                <c:pt idx="5">
                  <c:v>29.0</c:v>
                </c:pt>
                <c:pt idx="6">
                  <c:v>28.0</c:v>
                </c:pt>
                <c:pt idx="7">
                  <c:v>27.0</c:v>
                </c:pt>
                <c:pt idx="8">
                  <c:v>26.0</c:v>
                </c:pt>
                <c:pt idx="9">
                  <c:v>25.0</c:v>
                </c:pt>
                <c:pt idx="10">
                  <c:v>24.0</c:v>
                </c:pt>
                <c:pt idx="11">
                  <c:v>23.0</c:v>
                </c:pt>
                <c:pt idx="12">
                  <c:v>22.0</c:v>
                </c:pt>
                <c:pt idx="13">
                  <c:v>21.0</c:v>
                </c:pt>
                <c:pt idx="14">
                  <c:v>20.0</c:v>
                </c:pt>
                <c:pt idx="15">
                  <c:v>19.0</c:v>
                </c:pt>
                <c:pt idx="16">
                  <c:v>18.0</c:v>
                </c:pt>
                <c:pt idx="17">
                  <c:v>17.0</c:v>
                </c:pt>
                <c:pt idx="18">
                  <c:v>16.0</c:v>
                </c:pt>
                <c:pt idx="19">
                  <c:v>15.0</c:v>
                </c:pt>
                <c:pt idx="20">
                  <c:v>14.0</c:v>
                </c:pt>
                <c:pt idx="21">
                  <c:v>13.0</c:v>
                </c:pt>
                <c:pt idx="22">
                  <c:v>12.0</c:v>
                </c:pt>
                <c:pt idx="23">
                  <c:v>11.0</c:v>
                </c:pt>
                <c:pt idx="24">
                  <c:v>10.0</c:v>
                </c:pt>
                <c:pt idx="25">
                  <c:v>9.0</c:v>
                </c:pt>
                <c:pt idx="26">
                  <c:v>8.0</c:v>
                </c:pt>
                <c:pt idx="27">
                  <c:v>7.0</c:v>
                </c:pt>
                <c:pt idx="28">
                  <c:v>6.0</c:v>
                </c:pt>
                <c:pt idx="29">
                  <c:v>5.0</c:v>
                </c:pt>
                <c:pt idx="30">
                  <c:v>4.0</c:v>
                </c:pt>
                <c:pt idx="31">
                  <c:v>3.0</c:v>
                </c:pt>
                <c:pt idx="32">
                  <c:v>2.0</c:v>
                </c:pt>
                <c:pt idx="33">
                  <c:v>1.0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9283208"/>
        <c:axId val="2078435112"/>
      </c:lineChart>
      <c:catAx>
        <c:axId val="2079283208"/>
        <c:scaling>
          <c:orientation val="minMax"/>
        </c:scaling>
        <c:delete val="0"/>
        <c:axPos val="b"/>
        <c:majorTickMark val="out"/>
        <c:minorTickMark val="none"/>
        <c:tickLblPos val="nextTo"/>
        <c:crossAx val="2078435112"/>
        <c:crosses val="autoZero"/>
        <c:auto val="1"/>
        <c:lblAlgn val="ctr"/>
        <c:lblOffset val="100"/>
        <c:tickLblSkip val="10"/>
        <c:noMultiLvlLbl val="0"/>
      </c:catAx>
      <c:valAx>
        <c:axId val="20784351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79283208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64855643044619"/>
          <c:y val="0.0277777777777778"/>
          <c:w val="0.885449256342957"/>
          <c:h val="0.822469378827647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Sheet1!$C$1:$C$53</c:f>
              <c:numCache>
                <c:formatCode>General</c:formatCode>
                <c:ptCount val="53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1.0</c:v>
                </c:pt>
                <c:pt idx="20">
                  <c:v>2.0</c:v>
                </c:pt>
                <c:pt idx="21">
                  <c:v>3.0</c:v>
                </c:pt>
                <c:pt idx="22">
                  <c:v>4.0</c:v>
                </c:pt>
                <c:pt idx="23">
                  <c:v>5.0</c:v>
                </c:pt>
                <c:pt idx="24">
                  <c:v>6.0</c:v>
                </c:pt>
                <c:pt idx="25">
                  <c:v>7.0</c:v>
                </c:pt>
                <c:pt idx="26">
                  <c:v>8.0</c:v>
                </c:pt>
                <c:pt idx="27">
                  <c:v>9.0</c:v>
                </c:pt>
                <c:pt idx="28">
                  <c:v>10.0</c:v>
                </c:pt>
                <c:pt idx="29">
                  <c:v>11.0</c:v>
                </c:pt>
                <c:pt idx="30">
                  <c:v>12.0</c:v>
                </c:pt>
                <c:pt idx="31">
                  <c:v>13.0</c:v>
                </c:pt>
                <c:pt idx="32">
                  <c:v>14.0</c:v>
                </c:pt>
                <c:pt idx="33">
                  <c:v>15.0</c:v>
                </c:pt>
                <c:pt idx="34">
                  <c:v>16.0</c:v>
                </c:pt>
                <c:pt idx="35">
                  <c:v>17.0</c:v>
                </c:pt>
                <c:pt idx="36">
                  <c:v>18.0</c:v>
                </c:pt>
                <c:pt idx="37">
                  <c:v>19.0</c:v>
                </c:pt>
                <c:pt idx="38">
                  <c:v>20.0</c:v>
                </c:pt>
                <c:pt idx="39">
                  <c:v>21.0</c:v>
                </c:pt>
                <c:pt idx="40">
                  <c:v>22.0</c:v>
                </c:pt>
                <c:pt idx="41">
                  <c:v>23.0</c:v>
                </c:pt>
                <c:pt idx="42">
                  <c:v>24.0</c:v>
                </c:pt>
                <c:pt idx="43">
                  <c:v>25.0</c:v>
                </c:pt>
                <c:pt idx="44">
                  <c:v>26.0</c:v>
                </c:pt>
                <c:pt idx="45">
                  <c:v>27.0</c:v>
                </c:pt>
                <c:pt idx="46">
                  <c:v>28.0</c:v>
                </c:pt>
                <c:pt idx="47">
                  <c:v>29.0</c:v>
                </c:pt>
                <c:pt idx="48">
                  <c:v>30.0</c:v>
                </c:pt>
                <c:pt idx="49">
                  <c:v>31.0</c:v>
                </c:pt>
                <c:pt idx="50">
                  <c:v>32.0</c:v>
                </c:pt>
                <c:pt idx="51">
                  <c:v>33.0</c:v>
                </c:pt>
                <c:pt idx="52">
                  <c:v>34.0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3200792"/>
        <c:axId val="2143257128"/>
      </c:lineChart>
      <c:catAx>
        <c:axId val="2143200792"/>
        <c:scaling>
          <c:orientation val="minMax"/>
        </c:scaling>
        <c:delete val="0"/>
        <c:axPos val="b"/>
        <c:majorTickMark val="out"/>
        <c:minorTickMark val="none"/>
        <c:tickLblPos val="nextTo"/>
        <c:crossAx val="2143257128"/>
        <c:crosses val="autoZero"/>
        <c:auto val="1"/>
        <c:lblAlgn val="ctr"/>
        <c:lblOffset val="100"/>
        <c:noMultiLvlLbl val="0"/>
      </c:catAx>
      <c:valAx>
        <c:axId val="2143257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32007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Sheet1!$G$1:$G$53</c:f>
              <c:numCache>
                <c:formatCode>General</c:formatCode>
                <c:ptCount val="53"/>
                <c:pt idx="0">
                  <c:v>34.0</c:v>
                </c:pt>
                <c:pt idx="1">
                  <c:v>33.0</c:v>
                </c:pt>
                <c:pt idx="2">
                  <c:v>32.0</c:v>
                </c:pt>
                <c:pt idx="3">
                  <c:v>31.0</c:v>
                </c:pt>
                <c:pt idx="4">
                  <c:v>30.0</c:v>
                </c:pt>
                <c:pt idx="5">
                  <c:v>29.0</c:v>
                </c:pt>
                <c:pt idx="6">
                  <c:v>28.0</c:v>
                </c:pt>
                <c:pt idx="7">
                  <c:v>27.0</c:v>
                </c:pt>
                <c:pt idx="8">
                  <c:v>26.0</c:v>
                </c:pt>
                <c:pt idx="9">
                  <c:v>25.0</c:v>
                </c:pt>
                <c:pt idx="10">
                  <c:v>24.0</c:v>
                </c:pt>
                <c:pt idx="11">
                  <c:v>23.0</c:v>
                </c:pt>
                <c:pt idx="12">
                  <c:v>22.0</c:v>
                </c:pt>
                <c:pt idx="13">
                  <c:v>21.0</c:v>
                </c:pt>
                <c:pt idx="14">
                  <c:v>20.0</c:v>
                </c:pt>
                <c:pt idx="15">
                  <c:v>19.0</c:v>
                </c:pt>
                <c:pt idx="16">
                  <c:v>18.0</c:v>
                </c:pt>
                <c:pt idx="17">
                  <c:v>17.0</c:v>
                </c:pt>
                <c:pt idx="18">
                  <c:v>16.0</c:v>
                </c:pt>
                <c:pt idx="19">
                  <c:v>15.0</c:v>
                </c:pt>
                <c:pt idx="20">
                  <c:v>14.0</c:v>
                </c:pt>
                <c:pt idx="21">
                  <c:v>13.0</c:v>
                </c:pt>
                <c:pt idx="22">
                  <c:v>12.0</c:v>
                </c:pt>
                <c:pt idx="23">
                  <c:v>11.0</c:v>
                </c:pt>
                <c:pt idx="24">
                  <c:v>10.0</c:v>
                </c:pt>
                <c:pt idx="25">
                  <c:v>9.0</c:v>
                </c:pt>
                <c:pt idx="26">
                  <c:v>8.0</c:v>
                </c:pt>
                <c:pt idx="27">
                  <c:v>7.0</c:v>
                </c:pt>
                <c:pt idx="28">
                  <c:v>6.0</c:v>
                </c:pt>
                <c:pt idx="29">
                  <c:v>5.0</c:v>
                </c:pt>
                <c:pt idx="30">
                  <c:v>4.0</c:v>
                </c:pt>
                <c:pt idx="31">
                  <c:v>3.0</c:v>
                </c:pt>
                <c:pt idx="32">
                  <c:v>2.0</c:v>
                </c:pt>
                <c:pt idx="33">
                  <c:v>1.0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3256024"/>
        <c:axId val="2143238680"/>
      </c:lineChart>
      <c:catAx>
        <c:axId val="2143256024"/>
        <c:scaling>
          <c:orientation val="minMax"/>
        </c:scaling>
        <c:delete val="0"/>
        <c:axPos val="b"/>
        <c:majorTickMark val="out"/>
        <c:minorTickMark val="none"/>
        <c:tickLblPos val="nextTo"/>
        <c:crossAx val="2143238680"/>
        <c:crosses val="autoZero"/>
        <c:auto val="1"/>
        <c:lblAlgn val="ctr"/>
        <c:lblOffset val="100"/>
        <c:noMultiLvlLbl val="0"/>
      </c:catAx>
      <c:valAx>
        <c:axId val="2143238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32560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Sheet1!$D$1:$D$53</c:f>
              <c:numCache>
                <c:formatCode>General</c:formatCode>
                <c:ptCount val="53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1.0</c:v>
                </c:pt>
                <c:pt idx="20">
                  <c:v>2.0</c:v>
                </c:pt>
                <c:pt idx="21">
                  <c:v>3.0</c:v>
                </c:pt>
                <c:pt idx="22">
                  <c:v>4.0</c:v>
                </c:pt>
                <c:pt idx="23">
                  <c:v>5.0</c:v>
                </c:pt>
                <c:pt idx="24">
                  <c:v>6.0</c:v>
                </c:pt>
                <c:pt idx="25">
                  <c:v>7.0</c:v>
                </c:pt>
                <c:pt idx="26">
                  <c:v>8.0</c:v>
                </c:pt>
                <c:pt idx="27">
                  <c:v>9.0</c:v>
                </c:pt>
                <c:pt idx="28">
                  <c:v>10.0</c:v>
                </c:pt>
                <c:pt idx="29">
                  <c:v>11.0</c:v>
                </c:pt>
                <c:pt idx="30">
                  <c:v>12.0</c:v>
                </c:pt>
                <c:pt idx="31">
                  <c:v>13.0</c:v>
                </c:pt>
                <c:pt idx="32">
                  <c:v>14.0</c:v>
                </c:pt>
                <c:pt idx="33">
                  <c:v>15.0</c:v>
                </c:pt>
                <c:pt idx="34">
                  <c:v>16.0</c:v>
                </c:pt>
                <c:pt idx="35">
                  <c:v>17.0</c:v>
                </c:pt>
                <c:pt idx="36">
                  <c:v>18.0</c:v>
                </c:pt>
                <c:pt idx="37">
                  <c:v>19.0</c:v>
                </c:pt>
                <c:pt idx="38">
                  <c:v>20.0</c:v>
                </c:pt>
                <c:pt idx="39">
                  <c:v>21.0</c:v>
                </c:pt>
                <c:pt idx="40">
                  <c:v>22.0</c:v>
                </c:pt>
                <c:pt idx="41">
                  <c:v>23.0</c:v>
                </c:pt>
                <c:pt idx="42">
                  <c:v>24.0</c:v>
                </c:pt>
                <c:pt idx="43">
                  <c:v>25.0</c:v>
                </c:pt>
                <c:pt idx="44">
                  <c:v>26.0</c:v>
                </c:pt>
                <c:pt idx="45">
                  <c:v>27.0</c:v>
                </c:pt>
                <c:pt idx="46">
                  <c:v>28.0</c:v>
                </c:pt>
                <c:pt idx="47">
                  <c:v>29.0</c:v>
                </c:pt>
                <c:pt idx="48">
                  <c:v>30.0</c:v>
                </c:pt>
                <c:pt idx="49">
                  <c:v>31.0</c:v>
                </c:pt>
                <c:pt idx="50">
                  <c:v>32.0</c:v>
                </c:pt>
                <c:pt idx="51">
                  <c:v>33.0</c:v>
                </c:pt>
                <c:pt idx="52">
                  <c:v>34.0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3501528"/>
        <c:axId val="2143504472"/>
      </c:lineChart>
      <c:catAx>
        <c:axId val="2143501528"/>
        <c:scaling>
          <c:orientation val="minMax"/>
        </c:scaling>
        <c:delete val="0"/>
        <c:axPos val="b"/>
        <c:majorTickMark val="out"/>
        <c:minorTickMark val="none"/>
        <c:tickLblPos val="nextTo"/>
        <c:crossAx val="2143504472"/>
        <c:crosses val="autoZero"/>
        <c:auto val="1"/>
        <c:lblAlgn val="ctr"/>
        <c:lblOffset val="100"/>
        <c:tickLblSkip val="10"/>
        <c:noMultiLvlLbl val="0"/>
      </c:catAx>
      <c:valAx>
        <c:axId val="21435044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43501528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Sheet1!$B$1:$B$53</c:f>
              <c:numCache>
                <c:formatCode>General</c:formatCode>
                <c:ptCount val="53"/>
                <c:pt idx="0">
                  <c:v>34.0</c:v>
                </c:pt>
                <c:pt idx="1">
                  <c:v>33.0</c:v>
                </c:pt>
                <c:pt idx="2">
                  <c:v>32.0</c:v>
                </c:pt>
                <c:pt idx="3">
                  <c:v>31.0</c:v>
                </c:pt>
                <c:pt idx="4">
                  <c:v>30.0</c:v>
                </c:pt>
                <c:pt idx="5">
                  <c:v>29.0</c:v>
                </c:pt>
                <c:pt idx="6">
                  <c:v>28.0</c:v>
                </c:pt>
                <c:pt idx="7">
                  <c:v>27.0</c:v>
                </c:pt>
                <c:pt idx="8">
                  <c:v>26.0</c:v>
                </c:pt>
                <c:pt idx="9">
                  <c:v>25.0</c:v>
                </c:pt>
                <c:pt idx="10">
                  <c:v>24.0</c:v>
                </c:pt>
                <c:pt idx="11">
                  <c:v>23.0</c:v>
                </c:pt>
                <c:pt idx="12">
                  <c:v>22.0</c:v>
                </c:pt>
                <c:pt idx="13">
                  <c:v>21.0</c:v>
                </c:pt>
                <c:pt idx="14">
                  <c:v>20.0</c:v>
                </c:pt>
                <c:pt idx="15">
                  <c:v>19.0</c:v>
                </c:pt>
                <c:pt idx="16">
                  <c:v>18.0</c:v>
                </c:pt>
                <c:pt idx="17">
                  <c:v>17.0</c:v>
                </c:pt>
                <c:pt idx="18">
                  <c:v>16.0</c:v>
                </c:pt>
                <c:pt idx="19">
                  <c:v>16.0</c:v>
                </c:pt>
                <c:pt idx="20">
                  <c:v>16.0</c:v>
                </c:pt>
                <c:pt idx="21">
                  <c:v>16.0</c:v>
                </c:pt>
                <c:pt idx="22">
                  <c:v>16.0</c:v>
                </c:pt>
                <c:pt idx="23">
                  <c:v>16.0</c:v>
                </c:pt>
                <c:pt idx="24">
                  <c:v>16.0</c:v>
                </c:pt>
                <c:pt idx="25">
                  <c:v>16.0</c:v>
                </c:pt>
                <c:pt idx="26">
                  <c:v>16.0</c:v>
                </c:pt>
                <c:pt idx="27">
                  <c:v>16.0</c:v>
                </c:pt>
                <c:pt idx="28">
                  <c:v>16.0</c:v>
                </c:pt>
                <c:pt idx="29">
                  <c:v>16.0</c:v>
                </c:pt>
                <c:pt idx="30">
                  <c:v>16.0</c:v>
                </c:pt>
                <c:pt idx="31">
                  <c:v>16.0</c:v>
                </c:pt>
                <c:pt idx="32">
                  <c:v>16.0</c:v>
                </c:pt>
                <c:pt idx="33">
                  <c:v>16.0</c:v>
                </c:pt>
                <c:pt idx="34">
                  <c:v>16.0</c:v>
                </c:pt>
                <c:pt idx="35">
                  <c:v>17.0</c:v>
                </c:pt>
                <c:pt idx="36">
                  <c:v>18.0</c:v>
                </c:pt>
                <c:pt idx="37">
                  <c:v>19.0</c:v>
                </c:pt>
                <c:pt idx="38">
                  <c:v>20.0</c:v>
                </c:pt>
                <c:pt idx="39">
                  <c:v>21.0</c:v>
                </c:pt>
                <c:pt idx="40">
                  <c:v>22.0</c:v>
                </c:pt>
                <c:pt idx="41">
                  <c:v>23.0</c:v>
                </c:pt>
                <c:pt idx="42">
                  <c:v>24.0</c:v>
                </c:pt>
                <c:pt idx="43">
                  <c:v>25.0</c:v>
                </c:pt>
                <c:pt idx="44">
                  <c:v>26.0</c:v>
                </c:pt>
                <c:pt idx="45">
                  <c:v>27.0</c:v>
                </c:pt>
                <c:pt idx="46">
                  <c:v>28.0</c:v>
                </c:pt>
                <c:pt idx="47">
                  <c:v>29.0</c:v>
                </c:pt>
                <c:pt idx="48">
                  <c:v>30.0</c:v>
                </c:pt>
                <c:pt idx="49">
                  <c:v>31.0</c:v>
                </c:pt>
                <c:pt idx="50">
                  <c:v>32.0</c:v>
                </c:pt>
                <c:pt idx="51">
                  <c:v>33.0</c:v>
                </c:pt>
                <c:pt idx="52">
                  <c:v>34.0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0970312"/>
        <c:axId val="2135646088"/>
      </c:lineChart>
      <c:catAx>
        <c:axId val="2140970312"/>
        <c:scaling>
          <c:orientation val="minMax"/>
        </c:scaling>
        <c:delete val="0"/>
        <c:axPos val="b"/>
        <c:majorTickMark val="out"/>
        <c:minorTickMark val="none"/>
        <c:tickLblPos val="nextTo"/>
        <c:crossAx val="2135646088"/>
        <c:crosses val="autoZero"/>
        <c:auto val="1"/>
        <c:lblAlgn val="ctr"/>
        <c:lblOffset val="100"/>
        <c:tickLblSkip val="10"/>
        <c:noMultiLvlLbl val="0"/>
      </c:catAx>
      <c:valAx>
        <c:axId val="21356460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40970312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0733681102362205"/>
          <c:y val="0.0694444444444444"/>
          <c:w val="0.885613735783027"/>
          <c:h val="0.822469378827647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Sheet1!$C$1:$C$53</c:f>
              <c:numCache>
                <c:formatCode>General</c:formatCode>
                <c:ptCount val="53"/>
                <c:pt idx="0">
                  <c:v>34.0</c:v>
                </c:pt>
                <c:pt idx="1">
                  <c:v>33.0</c:v>
                </c:pt>
                <c:pt idx="2">
                  <c:v>32.0</c:v>
                </c:pt>
                <c:pt idx="3">
                  <c:v>31.0</c:v>
                </c:pt>
                <c:pt idx="4">
                  <c:v>30.0</c:v>
                </c:pt>
                <c:pt idx="5">
                  <c:v>29.0</c:v>
                </c:pt>
                <c:pt idx="6">
                  <c:v>28.0</c:v>
                </c:pt>
                <c:pt idx="7">
                  <c:v>27.0</c:v>
                </c:pt>
                <c:pt idx="8">
                  <c:v>26.0</c:v>
                </c:pt>
                <c:pt idx="9">
                  <c:v>25.0</c:v>
                </c:pt>
                <c:pt idx="10">
                  <c:v>24.0</c:v>
                </c:pt>
                <c:pt idx="11">
                  <c:v>23.0</c:v>
                </c:pt>
                <c:pt idx="12">
                  <c:v>22.0</c:v>
                </c:pt>
                <c:pt idx="13">
                  <c:v>21.0</c:v>
                </c:pt>
                <c:pt idx="14">
                  <c:v>20.0</c:v>
                </c:pt>
                <c:pt idx="15">
                  <c:v>19.0</c:v>
                </c:pt>
                <c:pt idx="16">
                  <c:v>18.0</c:v>
                </c:pt>
                <c:pt idx="17">
                  <c:v>17.0</c:v>
                </c:pt>
                <c:pt idx="18">
                  <c:v>16.0</c:v>
                </c:pt>
                <c:pt idx="19">
                  <c:v>15.0</c:v>
                </c:pt>
                <c:pt idx="20">
                  <c:v>14.0</c:v>
                </c:pt>
                <c:pt idx="21">
                  <c:v>13.0</c:v>
                </c:pt>
                <c:pt idx="22">
                  <c:v>12.0</c:v>
                </c:pt>
                <c:pt idx="23">
                  <c:v>11.0</c:v>
                </c:pt>
                <c:pt idx="24">
                  <c:v>10.0</c:v>
                </c:pt>
                <c:pt idx="25">
                  <c:v>9.0</c:v>
                </c:pt>
                <c:pt idx="26">
                  <c:v>8.0</c:v>
                </c:pt>
                <c:pt idx="27">
                  <c:v>7.0</c:v>
                </c:pt>
                <c:pt idx="28">
                  <c:v>6.0</c:v>
                </c:pt>
                <c:pt idx="29">
                  <c:v>5.0</c:v>
                </c:pt>
                <c:pt idx="30">
                  <c:v>4.0</c:v>
                </c:pt>
                <c:pt idx="31">
                  <c:v>3.0</c:v>
                </c:pt>
                <c:pt idx="32">
                  <c:v>2.0</c:v>
                </c:pt>
                <c:pt idx="33">
                  <c:v>1.0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4992216"/>
        <c:axId val="2140457384"/>
      </c:lineChart>
      <c:catAx>
        <c:axId val="2134992216"/>
        <c:scaling>
          <c:orientation val="minMax"/>
        </c:scaling>
        <c:delete val="0"/>
        <c:axPos val="b"/>
        <c:majorTickMark val="out"/>
        <c:minorTickMark val="none"/>
        <c:tickLblPos val="nextTo"/>
        <c:crossAx val="2140457384"/>
        <c:crosses val="autoZero"/>
        <c:auto val="1"/>
        <c:lblAlgn val="ctr"/>
        <c:lblOffset val="100"/>
        <c:tickLblSkip val="10"/>
        <c:noMultiLvlLbl val="0"/>
      </c:catAx>
      <c:valAx>
        <c:axId val="21404573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34992216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Sheet1!$D$1:$D$53</c:f>
              <c:numCache>
                <c:formatCode>General</c:formatCode>
                <c:ptCount val="53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1.0</c:v>
                </c:pt>
                <c:pt idx="20">
                  <c:v>2.0</c:v>
                </c:pt>
                <c:pt idx="21">
                  <c:v>3.0</c:v>
                </c:pt>
                <c:pt idx="22">
                  <c:v>4.0</c:v>
                </c:pt>
                <c:pt idx="23">
                  <c:v>5.0</c:v>
                </c:pt>
                <c:pt idx="24">
                  <c:v>6.0</c:v>
                </c:pt>
                <c:pt idx="25">
                  <c:v>7.0</c:v>
                </c:pt>
                <c:pt idx="26">
                  <c:v>8.0</c:v>
                </c:pt>
                <c:pt idx="27">
                  <c:v>9.0</c:v>
                </c:pt>
                <c:pt idx="28">
                  <c:v>10.0</c:v>
                </c:pt>
                <c:pt idx="29">
                  <c:v>11.0</c:v>
                </c:pt>
                <c:pt idx="30">
                  <c:v>12.0</c:v>
                </c:pt>
                <c:pt idx="31">
                  <c:v>13.0</c:v>
                </c:pt>
                <c:pt idx="32">
                  <c:v>14.0</c:v>
                </c:pt>
                <c:pt idx="33">
                  <c:v>15.0</c:v>
                </c:pt>
                <c:pt idx="34">
                  <c:v>16.0</c:v>
                </c:pt>
                <c:pt idx="35">
                  <c:v>17.0</c:v>
                </c:pt>
                <c:pt idx="36">
                  <c:v>18.0</c:v>
                </c:pt>
                <c:pt idx="37">
                  <c:v>19.0</c:v>
                </c:pt>
                <c:pt idx="38">
                  <c:v>20.0</c:v>
                </c:pt>
                <c:pt idx="39">
                  <c:v>21.0</c:v>
                </c:pt>
                <c:pt idx="40">
                  <c:v>22.0</c:v>
                </c:pt>
                <c:pt idx="41">
                  <c:v>23.0</c:v>
                </c:pt>
                <c:pt idx="42">
                  <c:v>24.0</c:v>
                </c:pt>
                <c:pt idx="43">
                  <c:v>25.0</c:v>
                </c:pt>
                <c:pt idx="44">
                  <c:v>26.0</c:v>
                </c:pt>
                <c:pt idx="45">
                  <c:v>27.0</c:v>
                </c:pt>
                <c:pt idx="46">
                  <c:v>28.0</c:v>
                </c:pt>
                <c:pt idx="47">
                  <c:v>29.0</c:v>
                </c:pt>
                <c:pt idx="48">
                  <c:v>30.0</c:v>
                </c:pt>
                <c:pt idx="49">
                  <c:v>31.0</c:v>
                </c:pt>
                <c:pt idx="50">
                  <c:v>32.0</c:v>
                </c:pt>
                <c:pt idx="51">
                  <c:v>33.0</c:v>
                </c:pt>
                <c:pt idx="52">
                  <c:v>34.0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1607096"/>
        <c:axId val="2131610088"/>
      </c:lineChart>
      <c:catAx>
        <c:axId val="2131607096"/>
        <c:scaling>
          <c:orientation val="minMax"/>
        </c:scaling>
        <c:delete val="0"/>
        <c:axPos val="b"/>
        <c:majorTickMark val="out"/>
        <c:minorTickMark val="none"/>
        <c:tickLblPos val="nextTo"/>
        <c:crossAx val="2131610088"/>
        <c:crosses val="autoZero"/>
        <c:auto val="1"/>
        <c:lblAlgn val="ctr"/>
        <c:lblOffset val="100"/>
        <c:tickLblSkip val="10"/>
        <c:noMultiLvlLbl val="0"/>
      </c:catAx>
      <c:valAx>
        <c:axId val="21316100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31607096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Sheet1!$B$1:$B$53</c:f>
              <c:numCache>
                <c:formatCode>General</c:formatCode>
                <c:ptCount val="53"/>
                <c:pt idx="0">
                  <c:v>34.0</c:v>
                </c:pt>
                <c:pt idx="1">
                  <c:v>33.0</c:v>
                </c:pt>
                <c:pt idx="2">
                  <c:v>32.0</c:v>
                </c:pt>
                <c:pt idx="3">
                  <c:v>31.0</c:v>
                </c:pt>
                <c:pt idx="4">
                  <c:v>30.0</c:v>
                </c:pt>
                <c:pt idx="5">
                  <c:v>29.0</c:v>
                </c:pt>
                <c:pt idx="6">
                  <c:v>28.0</c:v>
                </c:pt>
                <c:pt idx="7">
                  <c:v>27.0</c:v>
                </c:pt>
                <c:pt idx="8">
                  <c:v>26.0</c:v>
                </c:pt>
                <c:pt idx="9">
                  <c:v>25.0</c:v>
                </c:pt>
                <c:pt idx="10">
                  <c:v>24.0</c:v>
                </c:pt>
                <c:pt idx="11">
                  <c:v>23.0</c:v>
                </c:pt>
                <c:pt idx="12">
                  <c:v>22.0</c:v>
                </c:pt>
                <c:pt idx="13">
                  <c:v>21.0</c:v>
                </c:pt>
                <c:pt idx="14">
                  <c:v>20.0</c:v>
                </c:pt>
                <c:pt idx="15">
                  <c:v>19.0</c:v>
                </c:pt>
                <c:pt idx="16">
                  <c:v>18.0</c:v>
                </c:pt>
                <c:pt idx="17">
                  <c:v>17.0</c:v>
                </c:pt>
                <c:pt idx="18">
                  <c:v>16.0</c:v>
                </c:pt>
                <c:pt idx="19">
                  <c:v>16.0</c:v>
                </c:pt>
                <c:pt idx="20">
                  <c:v>16.0</c:v>
                </c:pt>
                <c:pt idx="21">
                  <c:v>16.0</c:v>
                </c:pt>
                <c:pt idx="22">
                  <c:v>16.0</c:v>
                </c:pt>
                <c:pt idx="23">
                  <c:v>16.0</c:v>
                </c:pt>
                <c:pt idx="24">
                  <c:v>16.0</c:v>
                </c:pt>
                <c:pt idx="25">
                  <c:v>16.0</c:v>
                </c:pt>
                <c:pt idx="26">
                  <c:v>16.0</c:v>
                </c:pt>
                <c:pt idx="27">
                  <c:v>16.0</c:v>
                </c:pt>
                <c:pt idx="28">
                  <c:v>16.0</c:v>
                </c:pt>
                <c:pt idx="29">
                  <c:v>16.0</c:v>
                </c:pt>
                <c:pt idx="30">
                  <c:v>16.0</c:v>
                </c:pt>
                <c:pt idx="31">
                  <c:v>16.0</c:v>
                </c:pt>
                <c:pt idx="32">
                  <c:v>16.0</c:v>
                </c:pt>
                <c:pt idx="33">
                  <c:v>16.0</c:v>
                </c:pt>
                <c:pt idx="34">
                  <c:v>16.0</c:v>
                </c:pt>
                <c:pt idx="35">
                  <c:v>17.0</c:v>
                </c:pt>
                <c:pt idx="36">
                  <c:v>18.0</c:v>
                </c:pt>
                <c:pt idx="37">
                  <c:v>19.0</c:v>
                </c:pt>
                <c:pt idx="38">
                  <c:v>20.0</c:v>
                </c:pt>
                <c:pt idx="39">
                  <c:v>21.0</c:v>
                </c:pt>
                <c:pt idx="40">
                  <c:v>22.0</c:v>
                </c:pt>
                <c:pt idx="41">
                  <c:v>23.0</c:v>
                </c:pt>
                <c:pt idx="42">
                  <c:v>24.0</c:v>
                </c:pt>
                <c:pt idx="43">
                  <c:v>25.0</c:v>
                </c:pt>
                <c:pt idx="44">
                  <c:v>26.0</c:v>
                </c:pt>
                <c:pt idx="45">
                  <c:v>27.0</c:v>
                </c:pt>
                <c:pt idx="46">
                  <c:v>28.0</c:v>
                </c:pt>
                <c:pt idx="47">
                  <c:v>29.0</c:v>
                </c:pt>
                <c:pt idx="48">
                  <c:v>30.0</c:v>
                </c:pt>
                <c:pt idx="49">
                  <c:v>31.0</c:v>
                </c:pt>
                <c:pt idx="50">
                  <c:v>32.0</c:v>
                </c:pt>
                <c:pt idx="51">
                  <c:v>33.0</c:v>
                </c:pt>
                <c:pt idx="52">
                  <c:v>34.0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3827272"/>
        <c:axId val="2143830216"/>
      </c:lineChart>
      <c:catAx>
        <c:axId val="2143827272"/>
        <c:scaling>
          <c:orientation val="minMax"/>
        </c:scaling>
        <c:delete val="0"/>
        <c:axPos val="b"/>
        <c:majorTickMark val="out"/>
        <c:minorTickMark val="none"/>
        <c:tickLblPos val="nextTo"/>
        <c:crossAx val="2143830216"/>
        <c:crosses val="autoZero"/>
        <c:auto val="1"/>
        <c:lblAlgn val="ctr"/>
        <c:lblOffset val="100"/>
        <c:tickLblSkip val="10"/>
        <c:noMultiLvlLbl val="0"/>
      </c:catAx>
      <c:valAx>
        <c:axId val="21438302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43827272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33681102362205"/>
          <c:y val="0.0694444444444444"/>
          <c:w val="0.885613735783027"/>
          <c:h val="0.822469378827647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Sheet1!$C$1:$C$53</c:f>
              <c:numCache>
                <c:formatCode>General</c:formatCode>
                <c:ptCount val="53"/>
                <c:pt idx="0">
                  <c:v>34.0</c:v>
                </c:pt>
                <c:pt idx="1">
                  <c:v>33.0</c:v>
                </c:pt>
                <c:pt idx="2">
                  <c:v>32.0</c:v>
                </c:pt>
                <c:pt idx="3">
                  <c:v>31.0</c:v>
                </c:pt>
                <c:pt idx="4">
                  <c:v>30.0</c:v>
                </c:pt>
                <c:pt idx="5">
                  <c:v>29.0</c:v>
                </c:pt>
                <c:pt idx="6">
                  <c:v>28.0</c:v>
                </c:pt>
                <c:pt idx="7">
                  <c:v>27.0</c:v>
                </c:pt>
                <c:pt idx="8">
                  <c:v>26.0</c:v>
                </c:pt>
                <c:pt idx="9">
                  <c:v>25.0</c:v>
                </c:pt>
                <c:pt idx="10">
                  <c:v>24.0</c:v>
                </c:pt>
                <c:pt idx="11">
                  <c:v>23.0</c:v>
                </c:pt>
                <c:pt idx="12">
                  <c:v>22.0</c:v>
                </c:pt>
                <c:pt idx="13">
                  <c:v>21.0</c:v>
                </c:pt>
                <c:pt idx="14">
                  <c:v>20.0</c:v>
                </c:pt>
                <c:pt idx="15">
                  <c:v>19.0</c:v>
                </c:pt>
                <c:pt idx="16">
                  <c:v>18.0</c:v>
                </c:pt>
                <c:pt idx="17">
                  <c:v>17.0</c:v>
                </c:pt>
                <c:pt idx="18">
                  <c:v>16.0</c:v>
                </c:pt>
                <c:pt idx="19">
                  <c:v>15.0</c:v>
                </c:pt>
                <c:pt idx="20">
                  <c:v>14.0</c:v>
                </c:pt>
                <c:pt idx="21">
                  <c:v>13.0</c:v>
                </c:pt>
                <c:pt idx="22">
                  <c:v>12.0</c:v>
                </c:pt>
                <c:pt idx="23">
                  <c:v>11.0</c:v>
                </c:pt>
                <c:pt idx="24">
                  <c:v>10.0</c:v>
                </c:pt>
                <c:pt idx="25">
                  <c:v>9.0</c:v>
                </c:pt>
                <c:pt idx="26">
                  <c:v>8.0</c:v>
                </c:pt>
                <c:pt idx="27">
                  <c:v>7.0</c:v>
                </c:pt>
                <c:pt idx="28">
                  <c:v>6.0</c:v>
                </c:pt>
                <c:pt idx="29">
                  <c:v>5.0</c:v>
                </c:pt>
                <c:pt idx="30">
                  <c:v>4.0</c:v>
                </c:pt>
                <c:pt idx="31">
                  <c:v>3.0</c:v>
                </c:pt>
                <c:pt idx="32">
                  <c:v>2.0</c:v>
                </c:pt>
                <c:pt idx="33">
                  <c:v>1.0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3849096"/>
        <c:axId val="2143892936"/>
      </c:lineChart>
      <c:catAx>
        <c:axId val="2143849096"/>
        <c:scaling>
          <c:orientation val="minMax"/>
        </c:scaling>
        <c:delete val="0"/>
        <c:axPos val="b"/>
        <c:majorTickMark val="out"/>
        <c:minorTickMark val="none"/>
        <c:tickLblPos val="nextTo"/>
        <c:crossAx val="2143892936"/>
        <c:crosses val="autoZero"/>
        <c:auto val="1"/>
        <c:lblAlgn val="ctr"/>
        <c:lblOffset val="100"/>
        <c:tickLblSkip val="10"/>
        <c:noMultiLvlLbl val="0"/>
      </c:catAx>
      <c:valAx>
        <c:axId val="21438929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43849096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Sheet1!$D$1:$D$53</c:f>
              <c:numCache>
                <c:formatCode>General</c:formatCode>
                <c:ptCount val="53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1.0</c:v>
                </c:pt>
                <c:pt idx="20">
                  <c:v>2.0</c:v>
                </c:pt>
                <c:pt idx="21">
                  <c:v>3.0</c:v>
                </c:pt>
                <c:pt idx="22">
                  <c:v>4.0</c:v>
                </c:pt>
                <c:pt idx="23">
                  <c:v>5.0</c:v>
                </c:pt>
                <c:pt idx="24">
                  <c:v>6.0</c:v>
                </c:pt>
                <c:pt idx="25">
                  <c:v>7.0</c:v>
                </c:pt>
                <c:pt idx="26">
                  <c:v>8.0</c:v>
                </c:pt>
                <c:pt idx="27">
                  <c:v>9.0</c:v>
                </c:pt>
                <c:pt idx="28">
                  <c:v>10.0</c:v>
                </c:pt>
                <c:pt idx="29">
                  <c:v>11.0</c:v>
                </c:pt>
                <c:pt idx="30">
                  <c:v>12.0</c:v>
                </c:pt>
                <c:pt idx="31">
                  <c:v>13.0</c:v>
                </c:pt>
                <c:pt idx="32">
                  <c:v>14.0</c:v>
                </c:pt>
                <c:pt idx="33">
                  <c:v>15.0</c:v>
                </c:pt>
                <c:pt idx="34">
                  <c:v>16.0</c:v>
                </c:pt>
                <c:pt idx="35">
                  <c:v>17.0</c:v>
                </c:pt>
                <c:pt idx="36">
                  <c:v>18.0</c:v>
                </c:pt>
                <c:pt idx="37">
                  <c:v>19.0</c:v>
                </c:pt>
                <c:pt idx="38">
                  <c:v>20.0</c:v>
                </c:pt>
                <c:pt idx="39">
                  <c:v>21.0</c:v>
                </c:pt>
                <c:pt idx="40">
                  <c:v>22.0</c:v>
                </c:pt>
                <c:pt idx="41">
                  <c:v>23.0</c:v>
                </c:pt>
                <c:pt idx="42">
                  <c:v>24.0</c:v>
                </c:pt>
                <c:pt idx="43">
                  <c:v>25.0</c:v>
                </c:pt>
                <c:pt idx="44">
                  <c:v>26.0</c:v>
                </c:pt>
                <c:pt idx="45">
                  <c:v>27.0</c:v>
                </c:pt>
                <c:pt idx="46">
                  <c:v>28.0</c:v>
                </c:pt>
                <c:pt idx="47">
                  <c:v>29.0</c:v>
                </c:pt>
                <c:pt idx="48">
                  <c:v>30.0</c:v>
                </c:pt>
                <c:pt idx="49">
                  <c:v>31.0</c:v>
                </c:pt>
                <c:pt idx="50">
                  <c:v>32.0</c:v>
                </c:pt>
                <c:pt idx="51">
                  <c:v>33.0</c:v>
                </c:pt>
                <c:pt idx="52">
                  <c:v>34.0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3913704"/>
        <c:axId val="2143916648"/>
      </c:lineChart>
      <c:catAx>
        <c:axId val="2143913704"/>
        <c:scaling>
          <c:orientation val="minMax"/>
        </c:scaling>
        <c:delete val="0"/>
        <c:axPos val="b"/>
        <c:majorTickMark val="out"/>
        <c:minorTickMark val="none"/>
        <c:tickLblPos val="nextTo"/>
        <c:crossAx val="2143916648"/>
        <c:crosses val="autoZero"/>
        <c:auto val="1"/>
        <c:lblAlgn val="ctr"/>
        <c:lblOffset val="100"/>
        <c:tickLblSkip val="10"/>
        <c:noMultiLvlLbl val="0"/>
      </c:catAx>
      <c:valAx>
        <c:axId val="21439166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43913704"/>
        <c:crosses val="autoZero"/>
        <c:crossBetween val="between"/>
        <c:majorUnit val="10.0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4852C-82D3-3E40-8A7F-806501227F3D}" type="datetimeFigureOut">
              <a:rPr lang="en-US" smtClean="0"/>
              <a:t>4/30/12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23429-4669-1F4F-A97F-1A177FCC6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00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23429-4669-1F4F-A97F-1A177FCC6C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72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(11/17/11 12:46) -----</a:t>
            </a:r>
          </a:p>
          <a:p>
            <a:r>
              <a:rPr lang="en-US"/>
              <a:t>Ask Harris for data related to his old experiments … compare with real data and real parameter files...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23429-4669-1F4F-A97F-1A177FCC6C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83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(11/25/11 15:40) -----</a:t>
            </a:r>
          </a:p>
          <a:p>
            <a:r>
              <a:rPr lang="en-US"/>
              <a:t>Add labels to the visualization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23429-4669-1F4F-A97F-1A177FCC6C3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4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(11/17/11 12:46) -----</a:t>
            </a:r>
          </a:p>
          <a:p>
            <a:r>
              <a:rPr lang="en-US"/>
              <a:t>Switches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23429-4669-1F4F-A97F-1A177FCC6C3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481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(11/25/11 15:40) -----</a:t>
            </a:r>
          </a:p>
          <a:p>
            <a:r>
              <a:rPr lang="en-US" dirty="0"/>
              <a:t>If we find a path that is worse than the best, we stop search there and continue elsewhere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23429-4669-1F4F-A97F-1A177FCC6C3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64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(11/17/11 12:46) -----</a:t>
            </a:r>
          </a:p>
          <a:p>
            <a:r>
              <a:rPr lang="en-US" dirty="0"/>
              <a:t>Could reorder the oligos after every stage…  Tiebreaking (what if two oligos have the same bo_scores? we could use the mistarget count … number of related goals)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23429-4669-1F4F-A97F-1A177FCC6C3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523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B5CD-88A9-074A-B88A-70C0EDBD9A6E}" type="datetimeFigureOut">
              <a:rPr lang="en-US" smtClean="0"/>
              <a:t>4/30/12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5702-2255-4D46-A323-685DDACC3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00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B5CD-88A9-074A-B88A-70C0EDBD9A6E}" type="datetimeFigureOut">
              <a:rPr lang="en-US" smtClean="0"/>
              <a:t>4/30/12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5702-2255-4D46-A323-685DDACC3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748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B5CD-88A9-074A-B88A-70C0EDBD9A6E}" type="datetimeFigureOut">
              <a:rPr lang="en-US" smtClean="0"/>
              <a:t>4/30/12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5702-2255-4D46-A323-685DDACC3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491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B5CD-88A9-074A-B88A-70C0EDBD9A6E}" type="datetimeFigureOut">
              <a:rPr lang="en-US" smtClean="0"/>
              <a:t>4/30/12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5702-2255-4D46-A323-685DDACC3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58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B5CD-88A9-074A-B88A-70C0EDBD9A6E}" type="datetimeFigureOut">
              <a:rPr lang="en-US" smtClean="0"/>
              <a:t>4/30/12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5702-2255-4D46-A323-685DDACC3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013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B5CD-88A9-074A-B88A-70C0EDBD9A6E}" type="datetimeFigureOut">
              <a:rPr lang="en-US" smtClean="0"/>
              <a:t>4/30/12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5702-2255-4D46-A323-685DDACC3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585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B5CD-88A9-074A-B88A-70C0EDBD9A6E}" type="datetimeFigureOut">
              <a:rPr lang="en-US" smtClean="0"/>
              <a:t>4/30/12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5702-2255-4D46-A323-685DDACC3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6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B5CD-88A9-074A-B88A-70C0EDBD9A6E}" type="datetimeFigureOut">
              <a:rPr lang="en-US" smtClean="0"/>
              <a:t>4/30/12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5702-2255-4D46-A323-685DDACC3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27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B5CD-88A9-074A-B88A-70C0EDBD9A6E}" type="datetimeFigureOut">
              <a:rPr lang="en-US" smtClean="0"/>
              <a:t>4/30/12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5702-2255-4D46-A323-685DDACC3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3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B5CD-88A9-074A-B88A-70C0EDBD9A6E}" type="datetimeFigureOut">
              <a:rPr lang="en-US" smtClean="0"/>
              <a:t>4/30/12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5702-2255-4D46-A323-685DDACC3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14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B5CD-88A9-074A-B88A-70C0EDBD9A6E}" type="datetimeFigureOut">
              <a:rPr lang="en-US" smtClean="0"/>
              <a:t>4/30/12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5702-2255-4D46-A323-685DDACC3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3B5CD-88A9-074A-B88A-70C0EDBD9A6E}" type="datetimeFigureOut">
              <a:rPr lang="en-US" smtClean="0"/>
              <a:t>4/30/12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55702-2255-4D46-A323-685DDACC3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03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4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4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4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4" Type="http://schemas.openxmlformats.org/officeDocument/2006/relationships/chart" Target="../charts/chart18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4" Type="http://schemas.openxmlformats.org/officeDocument/2006/relationships/chart" Target="../charts/chart21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4" Type="http://schemas.openxmlformats.org/officeDocument/2006/relationships/chart" Target="../charts/chart23.xml"/><Relationship Id="rId5" Type="http://schemas.openxmlformats.org/officeDocument/2006/relationships/chart" Target="../charts/chart2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mockingbird\dropbox\research\optimization\bo_testing\Document1!OLE_LINK1" TargetMode="External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6.xml"/><Relationship Id="rId3" Type="http://schemas.openxmlformats.org/officeDocument/2006/relationships/chart" Target="../charts/chart2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5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4689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BO Verification and Planning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08000" y="4974771"/>
            <a:ext cx="8261048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 smtClean="0">
                <a:solidFill>
                  <a:srgbClr val="1F497D"/>
                </a:solidFill>
                <a:latin typeface="Consolas"/>
                <a:cs typeface="Consolas"/>
              </a:rPr>
              <a:t>Testing the BLAST </a:t>
            </a:r>
            <a:r>
              <a:rPr lang="en-US" sz="1400" b="1" dirty="0" err="1" smtClean="0">
                <a:solidFill>
                  <a:srgbClr val="1F497D"/>
                </a:solidFill>
                <a:latin typeface="Consolas"/>
                <a:cs typeface="Consolas"/>
              </a:rPr>
              <a:t>Oligo</a:t>
            </a:r>
            <a:r>
              <a:rPr lang="en-US" sz="1400" b="1" dirty="0" smtClean="0">
                <a:solidFill>
                  <a:srgbClr val="1F497D"/>
                </a:solidFill>
                <a:latin typeface="Consolas"/>
                <a:cs typeface="Consolas"/>
              </a:rPr>
              <a:t> Implementation in </a:t>
            </a:r>
            <a:r>
              <a:rPr lang="en-US" sz="1400" b="1" dirty="0" err="1" smtClean="0">
                <a:solidFill>
                  <a:srgbClr val="1F497D"/>
                </a:solidFill>
                <a:latin typeface="Consolas"/>
                <a:cs typeface="Consolas"/>
              </a:rPr>
              <a:t>JavaMAGE</a:t>
            </a:r>
            <a:endParaRPr lang="en-US" sz="1400" b="1" dirty="0" smtClean="0">
              <a:solidFill>
                <a:srgbClr val="1F497D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1F497D"/>
                </a:solidFill>
                <a:latin typeface="Consolas"/>
                <a:cs typeface="Consolas"/>
              </a:rPr>
              <a:t>Samir Ahmed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rgbClr val="1F497D"/>
                </a:solidFill>
                <a:latin typeface="Consolas"/>
                <a:cs typeface="Consolas"/>
              </a:rPr>
              <a:t>Thursday November 17</a:t>
            </a:r>
            <a:r>
              <a:rPr lang="en-US" sz="1400" b="1" baseline="30000" dirty="0" smtClean="0">
                <a:solidFill>
                  <a:srgbClr val="1F497D"/>
                </a:solidFill>
                <a:latin typeface="Consolas"/>
                <a:cs typeface="Consolas"/>
              </a:rPr>
              <a:t>th</a:t>
            </a:r>
            <a:r>
              <a:rPr lang="en-US" sz="1400" b="1" dirty="0" smtClean="0">
                <a:solidFill>
                  <a:srgbClr val="1F497D"/>
                </a:solidFill>
                <a:latin typeface="Consolas"/>
                <a:cs typeface="Consolas"/>
              </a:rPr>
              <a:t>2011</a:t>
            </a:r>
            <a:endParaRPr lang="en-US" sz="1400" b="1" dirty="0">
              <a:solidFill>
                <a:srgbClr val="1F497D"/>
              </a:solidFill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482653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88564" y="4583840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15874" y="2028580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00545" y="3384095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504431" y="4775558"/>
            <a:ext cx="1440159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138165" y="2160386"/>
            <a:ext cx="1495599" cy="7837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04431" y="3527875"/>
            <a:ext cx="11959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46710" y="4700314"/>
            <a:ext cx="114776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486281" y="2236586"/>
            <a:ext cx="1862730" cy="24637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3138575" y="3527875"/>
            <a:ext cx="2719815" cy="10559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154821"/>
            <a:ext cx="8229600" cy="7198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 </a:t>
            </a:r>
            <a:r>
              <a:rPr lang="en-US" dirty="0" err="1" smtClean="0"/>
              <a:t>Oligo</a:t>
            </a:r>
            <a:r>
              <a:rPr lang="en-US" dirty="0" smtClean="0"/>
              <a:t> Visual Explanation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49642" y="1028530"/>
            <a:ext cx="6276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nsolas"/>
                <a:cs typeface="Consolas"/>
              </a:rPr>
              <a:t>Redefine the span to represent the optimal </a:t>
            </a:r>
            <a:r>
              <a:rPr lang="en-US" dirty="0" err="1" smtClean="0">
                <a:latin typeface="Consolas"/>
                <a:cs typeface="Consolas"/>
              </a:rPr>
              <a:t>Oligo</a:t>
            </a:r>
            <a:endParaRPr lang="en-US" dirty="0" smtClean="0">
              <a:latin typeface="Consolas"/>
              <a:cs typeface="Consola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1132" y="4564137"/>
            <a:ext cx="140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A (250)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59134" y="2051920"/>
            <a:ext cx="1394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B (650)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51132" y="3324141"/>
            <a:ext cx="1394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C (850)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33985" y="1186670"/>
            <a:ext cx="1370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onsolas"/>
                <a:cs typeface="Consolas"/>
              </a:rPr>
              <a:t>Lowest Individual BO Score</a:t>
            </a:r>
            <a:endParaRPr lang="en-US" sz="1200" dirty="0">
              <a:latin typeface="Consolas"/>
              <a:cs typeface="Consolas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51132" y="1843860"/>
            <a:ext cx="0" cy="3723567"/>
          </a:xfrm>
          <a:prstGeom prst="straightConnector1">
            <a:avLst/>
          </a:prstGeom>
          <a:ln w="76200" cmpd="sng">
            <a:solidFill>
              <a:srgbClr val="7F7F7F"/>
            </a:solidFill>
            <a:headEnd type="none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30" name="Chart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4394024"/>
              </p:ext>
            </p:extLst>
          </p:nvPr>
        </p:nvGraphicFramePr>
        <p:xfrm>
          <a:off x="9262316" y="3931059"/>
          <a:ext cx="22860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1" name="Chart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9575205"/>
              </p:ext>
            </p:extLst>
          </p:nvPr>
        </p:nvGraphicFramePr>
        <p:xfrm>
          <a:off x="9324895" y="1397862"/>
          <a:ext cx="2012749" cy="1207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2" name="Chart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9706412"/>
              </p:ext>
            </p:extLst>
          </p:nvPr>
        </p:nvGraphicFramePr>
        <p:xfrm>
          <a:off x="9262316" y="2709935"/>
          <a:ext cx="2197470" cy="1318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34" name="Straight Connector 33"/>
          <p:cNvCxnSpPr/>
          <p:nvPr/>
        </p:nvCxnSpPr>
        <p:spPr>
          <a:xfrm flipV="1">
            <a:off x="11178120" y="1516162"/>
            <a:ext cx="0" cy="815330"/>
          </a:xfrm>
          <a:prstGeom prst="line">
            <a:avLst/>
          </a:prstGeom>
          <a:ln w="127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10204439" y="3012600"/>
            <a:ext cx="0" cy="646330"/>
          </a:xfrm>
          <a:prstGeom prst="line">
            <a:avLst/>
          </a:prstGeom>
          <a:ln w="127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10707688" y="4176204"/>
            <a:ext cx="0" cy="781504"/>
          </a:xfrm>
          <a:prstGeom prst="line">
            <a:avLst/>
          </a:prstGeom>
          <a:ln w="127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6649093" y="1752721"/>
            <a:ext cx="0" cy="815330"/>
          </a:xfrm>
          <a:prstGeom prst="line">
            <a:avLst/>
          </a:prstGeom>
          <a:ln w="381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2515874" y="1752721"/>
            <a:ext cx="0" cy="815330"/>
          </a:xfrm>
          <a:prstGeom prst="line">
            <a:avLst/>
          </a:prstGeom>
          <a:ln w="381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2515875" y="2027498"/>
            <a:ext cx="2039333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85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9.61472E-7 2.33403E-6 L -0.22562 0.00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81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88564" y="4583840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00545" y="3384095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504431" y="4775558"/>
            <a:ext cx="1440159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138165" y="2160386"/>
            <a:ext cx="1495599" cy="7837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04431" y="3527875"/>
            <a:ext cx="11959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46710" y="4700314"/>
            <a:ext cx="114776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486281" y="2236586"/>
            <a:ext cx="1862730" cy="24637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3138575" y="3527875"/>
            <a:ext cx="2719815" cy="10559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154821"/>
            <a:ext cx="8229600" cy="7198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 </a:t>
            </a:r>
            <a:r>
              <a:rPr lang="en-US" dirty="0" err="1" smtClean="0"/>
              <a:t>Oligo</a:t>
            </a:r>
            <a:r>
              <a:rPr lang="en-US" dirty="0" smtClean="0"/>
              <a:t> Visual Explanation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93375" y="1028530"/>
            <a:ext cx="6789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nsolas"/>
                <a:cs typeface="Consolas"/>
              </a:rPr>
              <a:t>Recalculate the Blast </a:t>
            </a:r>
            <a:r>
              <a:rPr lang="en-US" dirty="0" err="1" smtClean="0">
                <a:latin typeface="Consolas"/>
                <a:cs typeface="Consolas"/>
              </a:rPr>
              <a:t>Oligo</a:t>
            </a:r>
            <a:r>
              <a:rPr lang="en-US" dirty="0" smtClean="0">
                <a:latin typeface="Consolas"/>
                <a:cs typeface="Consolas"/>
              </a:rPr>
              <a:t> Scores for the remainder</a:t>
            </a:r>
          </a:p>
          <a:p>
            <a:pPr algn="ctr"/>
            <a:r>
              <a:rPr lang="en-US" dirty="0" smtClean="0">
                <a:latin typeface="Consolas"/>
                <a:cs typeface="Consolas"/>
              </a:rPr>
              <a:t>Of the </a:t>
            </a:r>
            <a:r>
              <a:rPr lang="en-US" dirty="0" err="1" smtClean="0">
                <a:latin typeface="Consolas"/>
                <a:cs typeface="Consolas"/>
              </a:rPr>
              <a:t>Oligos</a:t>
            </a:r>
            <a:r>
              <a:rPr lang="en-US" dirty="0" smtClean="0">
                <a:latin typeface="Consolas"/>
                <a:cs typeface="Consolas"/>
              </a:rPr>
              <a:t>, to update what has been affected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1132" y="4564137"/>
            <a:ext cx="140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A (250)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59134" y="2051920"/>
            <a:ext cx="1394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B (650)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51132" y="3324141"/>
            <a:ext cx="1394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C (850)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33985" y="1186670"/>
            <a:ext cx="1370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onsolas"/>
                <a:cs typeface="Consolas"/>
              </a:rPr>
              <a:t>Lowest Individual BO Score</a:t>
            </a:r>
            <a:endParaRPr lang="en-US" sz="1200" dirty="0">
              <a:latin typeface="Consolas"/>
              <a:cs typeface="Consolas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51132" y="1843860"/>
            <a:ext cx="0" cy="3723567"/>
          </a:xfrm>
          <a:prstGeom prst="straightConnector1">
            <a:avLst/>
          </a:prstGeom>
          <a:ln w="76200" cmpd="sng">
            <a:solidFill>
              <a:srgbClr val="7F7F7F"/>
            </a:solidFill>
            <a:headEnd type="none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30" name="Chart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9351574"/>
              </p:ext>
            </p:extLst>
          </p:nvPr>
        </p:nvGraphicFramePr>
        <p:xfrm>
          <a:off x="9262316" y="3931059"/>
          <a:ext cx="22860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1" name="Chart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6750463"/>
              </p:ext>
            </p:extLst>
          </p:nvPr>
        </p:nvGraphicFramePr>
        <p:xfrm>
          <a:off x="9324895" y="1397862"/>
          <a:ext cx="2012749" cy="1207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2" name="Chart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3075265"/>
              </p:ext>
            </p:extLst>
          </p:nvPr>
        </p:nvGraphicFramePr>
        <p:xfrm>
          <a:off x="9262316" y="2709935"/>
          <a:ext cx="2197470" cy="1318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34" name="Straight Connector 33"/>
          <p:cNvCxnSpPr/>
          <p:nvPr/>
        </p:nvCxnSpPr>
        <p:spPr>
          <a:xfrm flipV="1">
            <a:off x="11178120" y="1516162"/>
            <a:ext cx="0" cy="815330"/>
          </a:xfrm>
          <a:prstGeom prst="line">
            <a:avLst/>
          </a:prstGeom>
          <a:ln w="127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10204439" y="3012600"/>
            <a:ext cx="0" cy="646330"/>
          </a:xfrm>
          <a:prstGeom prst="line">
            <a:avLst/>
          </a:prstGeom>
          <a:ln w="127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10707688" y="4176204"/>
            <a:ext cx="0" cy="781504"/>
          </a:xfrm>
          <a:prstGeom prst="line">
            <a:avLst/>
          </a:prstGeom>
          <a:ln w="127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4555208" y="1765405"/>
            <a:ext cx="0" cy="815330"/>
          </a:xfrm>
          <a:prstGeom prst="line">
            <a:avLst/>
          </a:prstGeom>
          <a:ln w="381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2515874" y="1752721"/>
            <a:ext cx="0" cy="815330"/>
          </a:xfrm>
          <a:prstGeom prst="line">
            <a:avLst/>
          </a:prstGeom>
          <a:ln w="381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2515875" y="2027498"/>
            <a:ext cx="2039333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718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2451404"/>
              </p:ext>
            </p:extLst>
          </p:nvPr>
        </p:nvGraphicFramePr>
        <p:xfrm>
          <a:off x="186012" y="600234"/>
          <a:ext cx="3060662" cy="4875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8701084"/>
              </p:ext>
            </p:extLst>
          </p:nvPr>
        </p:nvGraphicFramePr>
        <p:xfrm>
          <a:off x="3007067" y="600234"/>
          <a:ext cx="2995087" cy="4923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7996506"/>
              </p:ext>
            </p:extLst>
          </p:nvPr>
        </p:nvGraphicFramePr>
        <p:xfrm>
          <a:off x="5918292" y="600234"/>
          <a:ext cx="3255342" cy="4923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85715"/>
            <a:ext cx="8229600" cy="371431"/>
          </a:xfrm>
        </p:spPr>
        <p:txBody>
          <a:bodyPr>
            <a:noAutofit/>
          </a:bodyPr>
          <a:lstStyle/>
          <a:p>
            <a:r>
              <a:rPr lang="en-US" sz="2000" dirty="0" smtClean="0"/>
              <a:t>BO Scores at Each Iteration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234861" y="5707694"/>
            <a:ext cx="43231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  <a:latin typeface="Consolas"/>
                <a:cs typeface="Consolas"/>
              </a:rPr>
              <a:t>Blue</a:t>
            </a:r>
            <a:r>
              <a:rPr lang="en-US" dirty="0" smtClean="0">
                <a:solidFill>
                  <a:schemeClr val="tx2"/>
                </a:solidFill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= 1</a:t>
            </a:r>
            <a:r>
              <a:rPr lang="en-US" baseline="30000" dirty="0" smtClean="0">
                <a:latin typeface="Consolas"/>
                <a:cs typeface="Consolas"/>
              </a:rPr>
              <a:t>st</a:t>
            </a:r>
            <a:r>
              <a:rPr lang="en-US" dirty="0" smtClean="0">
                <a:latin typeface="Consolas"/>
                <a:cs typeface="Consolas"/>
              </a:rPr>
              <a:t> Iteration</a:t>
            </a:r>
          </a:p>
          <a:p>
            <a:pPr algn="ctr"/>
            <a:r>
              <a:rPr lang="en-US" dirty="0" smtClean="0">
                <a:solidFill>
                  <a:schemeClr val="accent2"/>
                </a:solidFill>
                <a:latin typeface="Consolas"/>
                <a:cs typeface="Consolas"/>
              </a:rPr>
              <a:t>Red</a:t>
            </a:r>
            <a:r>
              <a:rPr lang="en-US" dirty="0" smtClean="0">
                <a:latin typeface="Consolas"/>
                <a:cs typeface="Consolas"/>
              </a:rPr>
              <a:t> = 2</a:t>
            </a:r>
            <a:r>
              <a:rPr lang="en-US" baseline="30000" dirty="0" smtClean="0">
                <a:latin typeface="Consolas"/>
                <a:cs typeface="Consolas"/>
              </a:rPr>
              <a:t>nd</a:t>
            </a:r>
            <a:r>
              <a:rPr lang="en-US" dirty="0" smtClean="0">
                <a:latin typeface="Consolas"/>
                <a:cs typeface="Consolas"/>
              </a:rPr>
              <a:t> Iteration</a:t>
            </a:r>
          </a:p>
          <a:p>
            <a:pPr algn="ctr"/>
            <a:r>
              <a:rPr lang="en-US" dirty="0" smtClean="0">
                <a:solidFill>
                  <a:schemeClr val="accent3"/>
                </a:solidFill>
                <a:latin typeface="Consolas"/>
                <a:cs typeface="Consolas"/>
              </a:rPr>
              <a:t>Green</a:t>
            </a:r>
            <a:r>
              <a:rPr lang="en-US" dirty="0" smtClean="0">
                <a:latin typeface="Consolas"/>
                <a:cs typeface="Consolas"/>
              </a:rPr>
              <a:t> =  3</a:t>
            </a:r>
            <a:r>
              <a:rPr lang="en-US" baseline="30000" dirty="0" smtClean="0">
                <a:latin typeface="Consolas"/>
                <a:cs typeface="Consolas"/>
              </a:rPr>
              <a:t>rd</a:t>
            </a:r>
            <a:r>
              <a:rPr lang="en-US" dirty="0" smtClean="0">
                <a:latin typeface="Consolas"/>
                <a:cs typeface="Consolas"/>
              </a:rPr>
              <a:t> Iteration</a:t>
            </a:r>
          </a:p>
        </p:txBody>
      </p:sp>
    </p:spTree>
    <p:extLst>
      <p:ext uri="{BB962C8B-B14F-4D97-AF65-F5344CB8AC3E}">
        <p14:creationId xmlns:p14="http://schemas.microsoft.com/office/powerpoint/2010/main" val="434044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Implementation (High Level)</a:t>
            </a:r>
            <a:endParaRPr lang="en-US" sz="36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457200" y="1525473"/>
            <a:ext cx="8296644" cy="4035719"/>
            <a:chOff x="457200" y="1525473"/>
            <a:chExt cx="8296644" cy="403571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/>
            <a:srcRect b="4858"/>
            <a:stretch/>
          </p:blipFill>
          <p:spPr>
            <a:xfrm>
              <a:off x="1540244" y="1525473"/>
              <a:ext cx="7213600" cy="4035719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1832980" y="2168679"/>
              <a:ext cx="2911224" cy="31152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455957" y="2791724"/>
              <a:ext cx="2731519" cy="39539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455957" y="4109708"/>
              <a:ext cx="3007068" cy="2242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455957" y="4897136"/>
              <a:ext cx="3007068" cy="22428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4102" y="2843848"/>
              <a:ext cx="946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  <a:latin typeface="Consolas"/>
                  <a:cs typeface="Consolas"/>
                </a:rPr>
                <a:t>Calculate</a:t>
              </a:r>
              <a:endParaRPr lang="en-US" sz="1200" b="1" dirty="0">
                <a:solidFill>
                  <a:srgbClr val="FF0000"/>
                </a:solidFill>
                <a:latin typeface="Consolas"/>
                <a:cs typeface="Consola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43061" y="4081671"/>
              <a:ext cx="5231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  <a:latin typeface="Consolas"/>
                  <a:cs typeface="Consolas"/>
                </a:rPr>
                <a:t>Sort</a:t>
              </a:r>
              <a:endParaRPr lang="en-US" sz="1200" b="1" dirty="0">
                <a:solidFill>
                  <a:srgbClr val="FF0000"/>
                </a:solidFill>
                <a:latin typeface="Consolas"/>
                <a:cs typeface="Consolas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18062" y="4863445"/>
              <a:ext cx="6923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  <a:latin typeface="Consolas"/>
                  <a:cs typeface="Consolas"/>
                </a:rPr>
                <a:t>Select</a:t>
              </a:r>
              <a:endParaRPr lang="en-US" sz="1200" b="1" dirty="0">
                <a:solidFill>
                  <a:srgbClr val="FF0000"/>
                </a:solidFill>
                <a:latin typeface="Consolas"/>
                <a:cs typeface="Consolas"/>
              </a:endParaRPr>
            </a:p>
          </p:txBody>
        </p:sp>
        <p:cxnSp>
          <p:nvCxnSpPr>
            <p:cNvPr id="13" name="Straight Arrow Connector 12"/>
            <p:cNvCxnSpPr>
              <a:stCxn id="7" idx="1"/>
            </p:cNvCxnSpPr>
            <p:nvPr/>
          </p:nvCxnSpPr>
          <p:spPr>
            <a:xfrm flipH="1">
              <a:off x="1540245" y="2989422"/>
              <a:ext cx="915712" cy="5992"/>
            </a:xfrm>
            <a:prstGeom prst="straightConnector1">
              <a:avLst/>
            </a:prstGeom>
            <a:ln w="12700" cmpd="sng">
              <a:solidFill>
                <a:schemeClr val="bg1">
                  <a:lumMod val="50000"/>
                </a:schemeClr>
              </a:solidFill>
              <a:headEnd type="triangle"/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>
              <a:off x="1540244" y="4220171"/>
              <a:ext cx="915712" cy="5992"/>
            </a:xfrm>
            <a:prstGeom prst="straightConnector1">
              <a:avLst/>
            </a:prstGeom>
            <a:ln w="12700" cmpd="sng">
              <a:solidFill>
                <a:schemeClr val="bg1">
                  <a:lumMod val="50000"/>
                </a:schemeClr>
              </a:solidFill>
              <a:headEnd type="triangle"/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1540244" y="5010960"/>
              <a:ext cx="915712" cy="5992"/>
            </a:xfrm>
            <a:prstGeom prst="straightConnector1">
              <a:avLst/>
            </a:prstGeom>
            <a:ln w="12700" cmpd="sng">
              <a:solidFill>
                <a:schemeClr val="bg1">
                  <a:lumMod val="50000"/>
                </a:schemeClr>
              </a:solidFill>
              <a:headEnd type="triangle"/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18062" y="5284193"/>
              <a:ext cx="6923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  <a:latin typeface="Consolas"/>
                  <a:cs typeface="Consolas"/>
                </a:rPr>
                <a:t>Repeat</a:t>
              </a:r>
              <a:endParaRPr lang="en-US" sz="1200" b="1" dirty="0">
                <a:solidFill>
                  <a:srgbClr val="FF0000"/>
                </a:solidFill>
                <a:latin typeface="Consolas"/>
                <a:cs typeface="Consolas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H="1">
              <a:off x="457200" y="2324441"/>
              <a:ext cx="1375780" cy="0"/>
            </a:xfrm>
            <a:prstGeom prst="straightConnector1">
              <a:avLst/>
            </a:prstGeom>
            <a:ln w="12700" cmpd="sng">
              <a:solidFill>
                <a:schemeClr val="bg1">
                  <a:lumMod val="50000"/>
                </a:schemeClr>
              </a:solidFill>
              <a:headEnd type="triangle"/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476245" y="2324441"/>
              <a:ext cx="0" cy="3098252"/>
            </a:xfrm>
            <a:prstGeom prst="straightConnector1">
              <a:avLst/>
            </a:prstGeom>
            <a:ln w="12700" cmpd="sng">
              <a:solidFill>
                <a:schemeClr val="bg1">
                  <a:lumMod val="50000"/>
                </a:schemeClr>
              </a:solidFill>
              <a:headEnd type="none"/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>
              <a:off x="473262" y="5424396"/>
              <a:ext cx="193759" cy="13901"/>
            </a:xfrm>
            <a:prstGeom prst="straightConnector1">
              <a:avLst/>
            </a:prstGeom>
            <a:ln w="12700" cmpd="sng">
              <a:solidFill>
                <a:schemeClr val="bg1">
                  <a:lumMod val="50000"/>
                </a:schemeClr>
              </a:solidFill>
              <a:headEnd type="none"/>
              <a:tailEnd type="none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43015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43993" y="2201262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55974" y="3664482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43993" y="5354536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459860" y="2392980"/>
            <a:ext cx="2815877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688131" y="3796288"/>
            <a:ext cx="2885733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447879" y="5498316"/>
            <a:ext cx="282785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504946" y="2317736"/>
            <a:ext cx="304495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504946" y="2357034"/>
            <a:ext cx="2113839" cy="31412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339175" y="2357034"/>
            <a:ext cx="2099904" cy="143925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457200" y="154821"/>
            <a:ext cx="8229600" cy="719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Another Example with More </a:t>
            </a:r>
            <a:r>
              <a:rPr lang="en-US" sz="2400" dirty="0" err="1" smtClean="0"/>
              <a:t>Mistargets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8647" y="2133070"/>
            <a:ext cx="140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A (250)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6649" y="3611622"/>
            <a:ext cx="1394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B (700)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2764" y="5286842"/>
            <a:ext cx="139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C (800)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06977" y="1551913"/>
            <a:ext cx="173934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smtClean="0">
                <a:latin typeface="Consolas"/>
                <a:cs typeface="Consolas"/>
              </a:rPr>
              <a:t>BO Score vs. Position</a:t>
            </a:r>
            <a:endParaRPr lang="en-US" sz="1050" b="1" dirty="0">
              <a:latin typeface="Consolas"/>
              <a:cs typeface="Consola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27685" y="6151339"/>
            <a:ext cx="1444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Position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905017" y="6151339"/>
            <a:ext cx="1419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Stop Position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443993" y="1805829"/>
            <a:ext cx="0" cy="4345510"/>
          </a:xfrm>
          <a:prstGeom prst="straightConnector1">
            <a:avLst/>
          </a:prstGeom>
          <a:ln>
            <a:solidFill>
              <a:srgbClr val="7F7F7F"/>
            </a:solidFill>
            <a:prstDash val="sysDash"/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589193" y="1810977"/>
            <a:ext cx="0" cy="4345510"/>
          </a:xfrm>
          <a:prstGeom prst="straightConnector1">
            <a:avLst/>
          </a:prstGeom>
          <a:ln>
            <a:solidFill>
              <a:srgbClr val="7F7F7F"/>
            </a:solidFill>
            <a:prstDash val="sysDash"/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2552510" y="6050410"/>
            <a:ext cx="3924050" cy="0"/>
          </a:xfrm>
          <a:prstGeom prst="straightConnector1">
            <a:avLst/>
          </a:prstGeom>
          <a:ln w="28575" cmpd="sng">
            <a:solidFill>
              <a:srgbClr val="7F7F7F"/>
            </a:solidFill>
            <a:headEnd type="none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34" name="Chart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734636"/>
              </p:ext>
            </p:extLst>
          </p:nvPr>
        </p:nvGraphicFramePr>
        <p:xfrm>
          <a:off x="6690693" y="1798079"/>
          <a:ext cx="2254865" cy="1381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5" name="Chart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7940089"/>
              </p:ext>
            </p:extLst>
          </p:nvPr>
        </p:nvGraphicFramePr>
        <p:xfrm>
          <a:off x="6763067" y="4847246"/>
          <a:ext cx="2200818" cy="1320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6" name="Chart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3295059"/>
              </p:ext>
            </p:extLst>
          </p:nvPr>
        </p:nvGraphicFramePr>
        <p:xfrm>
          <a:off x="6713605" y="3248988"/>
          <a:ext cx="2343511" cy="1406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7" name="Straight Connector 26"/>
          <p:cNvCxnSpPr/>
          <p:nvPr/>
        </p:nvCxnSpPr>
        <p:spPr>
          <a:xfrm>
            <a:off x="3688131" y="3867288"/>
            <a:ext cx="1587606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88131" y="5560696"/>
            <a:ext cx="1587606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4933242" y="3867288"/>
            <a:ext cx="1" cy="16934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030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867663"/>
              </p:ext>
            </p:extLst>
          </p:nvPr>
        </p:nvGraphicFramePr>
        <p:xfrm>
          <a:off x="73278" y="769293"/>
          <a:ext cx="3157975" cy="4615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8257764"/>
              </p:ext>
            </p:extLst>
          </p:nvPr>
        </p:nvGraphicFramePr>
        <p:xfrm>
          <a:off x="3045271" y="769293"/>
          <a:ext cx="3157975" cy="4615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2852085"/>
              </p:ext>
            </p:extLst>
          </p:nvPr>
        </p:nvGraphicFramePr>
        <p:xfrm>
          <a:off x="5995634" y="769293"/>
          <a:ext cx="3157975" cy="4615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6182638" y="4383747"/>
            <a:ext cx="0" cy="670754"/>
          </a:xfrm>
          <a:prstGeom prst="line">
            <a:avLst/>
          </a:prstGeom>
          <a:ln w="38100" cmpd="sng">
            <a:solidFill>
              <a:schemeClr val="accent1"/>
            </a:solidFill>
            <a:prstDash val="sysDash"/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955823" y="4383747"/>
            <a:ext cx="0" cy="670754"/>
          </a:xfrm>
          <a:prstGeom prst="line">
            <a:avLst/>
          </a:prstGeom>
          <a:ln w="38100" cmpd="sng">
            <a:solidFill>
              <a:schemeClr val="accent2"/>
            </a:solidFill>
            <a:prstDash val="sysDash"/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011864" y="4536147"/>
            <a:ext cx="0" cy="518354"/>
          </a:xfrm>
          <a:prstGeom prst="line">
            <a:avLst/>
          </a:prstGeom>
          <a:ln w="38100" cmpd="sng">
            <a:solidFill>
              <a:schemeClr val="accent3"/>
            </a:solidFill>
            <a:prstDash val="sysDash"/>
            <a:headEnd type="diamond"/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56985" y="5707694"/>
            <a:ext cx="43231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  <a:latin typeface="Consolas"/>
                <a:cs typeface="Consolas"/>
              </a:rPr>
              <a:t>Blue</a:t>
            </a:r>
            <a:r>
              <a:rPr lang="en-US" dirty="0" smtClean="0">
                <a:solidFill>
                  <a:schemeClr val="tx2"/>
                </a:solidFill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= 1</a:t>
            </a:r>
            <a:r>
              <a:rPr lang="en-US" baseline="30000" dirty="0" smtClean="0">
                <a:latin typeface="Consolas"/>
                <a:cs typeface="Consolas"/>
              </a:rPr>
              <a:t>st</a:t>
            </a:r>
            <a:r>
              <a:rPr lang="en-US" dirty="0" smtClean="0">
                <a:latin typeface="Consolas"/>
                <a:cs typeface="Consolas"/>
              </a:rPr>
              <a:t> Iteration</a:t>
            </a:r>
          </a:p>
          <a:p>
            <a:pPr algn="ctr"/>
            <a:r>
              <a:rPr lang="en-US" dirty="0" smtClean="0">
                <a:solidFill>
                  <a:schemeClr val="accent2"/>
                </a:solidFill>
                <a:latin typeface="Consolas"/>
                <a:cs typeface="Consolas"/>
              </a:rPr>
              <a:t>Red</a:t>
            </a:r>
            <a:r>
              <a:rPr lang="en-US" dirty="0" smtClean="0">
                <a:latin typeface="Consolas"/>
                <a:cs typeface="Consolas"/>
              </a:rPr>
              <a:t> = 2</a:t>
            </a:r>
            <a:r>
              <a:rPr lang="en-US" baseline="30000" dirty="0" smtClean="0">
                <a:latin typeface="Consolas"/>
                <a:cs typeface="Consolas"/>
              </a:rPr>
              <a:t>nd</a:t>
            </a:r>
            <a:r>
              <a:rPr lang="en-US" dirty="0" smtClean="0">
                <a:latin typeface="Consolas"/>
                <a:cs typeface="Consolas"/>
              </a:rPr>
              <a:t> Iteration</a:t>
            </a:r>
          </a:p>
          <a:p>
            <a:pPr algn="ctr"/>
            <a:r>
              <a:rPr lang="en-US" dirty="0" smtClean="0">
                <a:solidFill>
                  <a:schemeClr val="accent3"/>
                </a:solidFill>
                <a:latin typeface="Consolas"/>
                <a:cs typeface="Consolas"/>
              </a:rPr>
              <a:t>Green</a:t>
            </a:r>
            <a:r>
              <a:rPr lang="en-US" dirty="0" smtClean="0">
                <a:latin typeface="Consolas"/>
                <a:cs typeface="Consolas"/>
              </a:rPr>
              <a:t> =  3</a:t>
            </a:r>
            <a:r>
              <a:rPr lang="en-US" baseline="30000" dirty="0" smtClean="0">
                <a:latin typeface="Consolas"/>
                <a:cs typeface="Consolas"/>
              </a:rPr>
              <a:t>rd</a:t>
            </a:r>
            <a:r>
              <a:rPr lang="en-US" dirty="0" smtClean="0">
                <a:latin typeface="Consolas"/>
                <a:cs typeface="Consolas"/>
              </a:rPr>
              <a:t> Iteration</a:t>
            </a:r>
          </a:p>
        </p:txBody>
      </p:sp>
    </p:spTree>
    <p:extLst>
      <p:ext uri="{BB962C8B-B14F-4D97-AF65-F5344CB8AC3E}">
        <p14:creationId xmlns:p14="http://schemas.microsoft.com/office/powerpoint/2010/main" val="3969195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1710354"/>
              </p:ext>
            </p:extLst>
          </p:nvPr>
        </p:nvGraphicFramePr>
        <p:xfrm>
          <a:off x="1605366" y="704126"/>
          <a:ext cx="5828410" cy="2013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060994"/>
              </p:ext>
            </p:extLst>
          </p:nvPr>
        </p:nvGraphicFramePr>
        <p:xfrm>
          <a:off x="1605366" y="2743856"/>
          <a:ext cx="5828410" cy="2013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1792624"/>
              </p:ext>
            </p:extLst>
          </p:nvPr>
        </p:nvGraphicFramePr>
        <p:xfrm>
          <a:off x="1605366" y="4876940"/>
          <a:ext cx="5828410" cy="2013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-156704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Do you Compare Them?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97379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However BG, is not factored in	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3097581"/>
              </p:ext>
            </p:extLst>
          </p:nvPr>
        </p:nvGraphicFramePr>
        <p:xfrm>
          <a:off x="4472409" y="1575033"/>
          <a:ext cx="4518378" cy="2711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5057" y="1843860"/>
            <a:ext cx="39295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/>
                <a:cs typeface="Consolas"/>
              </a:rPr>
              <a:t>In a case where we have multiple, </a:t>
            </a:r>
          </a:p>
          <a:p>
            <a:r>
              <a:rPr lang="en-US" sz="1600" dirty="0" smtClean="0">
                <a:latin typeface="Consolas"/>
                <a:cs typeface="Consolas"/>
              </a:rPr>
              <a:t>Ideal BO Choices (seen right)</a:t>
            </a:r>
          </a:p>
          <a:p>
            <a:endParaRPr lang="en-US" sz="1600" dirty="0">
              <a:latin typeface="Consolas"/>
              <a:cs typeface="Consolas"/>
            </a:endParaRPr>
          </a:p>
          <a:p>
            <a:r>
              <a:rPr lang="en-US" sz="1600" dirty="0" smtClean="0">
                <a:latin typeface="Consolas"/>
                <a:cs typeface="Consolas"/>
              </a:rPr>
              <a:t>Select the best BG given a BO constraint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0757" y="1417638"/>
            <a:ext cx="220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BO scores </a:t>
            </a:r>
            <a:r>
              <a:rPr lang="en-US" b="1" dirty="0" err="1" smtClean="0"/>
              <a:t>vs</a:t>
            </a:r>
            <a:r>
              <a:rPr lang="en-US" b="1" dirty="0" smtClean="0"/>
              <a:t> Position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 flipH="1">
            <a:off x="7367907" y="3498643"/>
            <a:ext cx="1437642" cy="1030423"/>
          </a:xfrm>
          <a:prstGeom prst="rect">
            <a:avLst/>
          </a:prstGeom>
          <a:solidFill>
            <a:schemeClr val="accent2">
              <a:alpha val="36000"/>
            </a:schemeClr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99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Exhaustive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Exhaustive Search to search every possibility.</a:t>
            </a:r>
          </a:p>
          <a:p>
            <a:pPr marL="0" indent="0" algn="ctr">
              <a:buNone/>
            </a:pP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2682909" y="2454410"/>
            <a:ext cx="287754" cy="268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71914" y="2454410"/>
            <a:ext cx="287754" cy="268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42853" y="2454410"/>
            <a:ext cx="287754" cy="268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31858" y="2454410"/>
            <a:ext cx="287754" cy="268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620863" y="2454410"/>
            <a:ext cx="287754" cy="268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109868" y="2454410"/>
            <a:ext cx="287754" cy="268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580807" y="2454410"/>
            <a:ext cx="287754" cy="268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069812" y="2454410"/>
            <a:ext cx="287754" cy="268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682911" y="2875452"/>
            <a:ext cx="287754" cy="268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71916" y="2875452"/>
            <a:ext cx="287754" cy="268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642855" y="2875452"/>
            <a:ext cx="287754" cy="268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131860" y="2875452"/>
            <a:ext cx="287754" cy="268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20865" y="2875452"/>
            <a:ext cx="287754" cy="268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682908" y="3290626"/>
            <a:ext cx="287754" cy="268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171913" y="3290626"/>
            <a:ext cx="287754" cy="268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642852" y="3290626"/>
            <a:ext cx="287754" cy="268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682908" y="3730221"/>
            <a:ext cx="287754" cy="268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171913" y="3730221"/>
            <a:ext cx="287754" cy="268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642852" y="3730221"/>
            <a:ext cx="287754" cy="268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131857" y="3730221"/>
            <a:ext cx="287754" cy="268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620862" y="3730221"/>
            <a:ext cx="287754" cy="2686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91630" y="2635938"/>
            <a:ext cx="18134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Pool of </a:t>
            </a:r>
            <a:r>
              <a:rPr lang="en-US" i="1" dirty="0" smtClean="0"/>
              <a:t>n</a:t>
            </a:r>
            <a:r>
              <a:rPr lang="en-US" dirty="0" smtClean="0"/>
              <a:t> Spans, with L</a:t>
            </a:r>
            <a:r>
              <a:rPr lang="en-US" baseline="-25000" dirty="0" smtClean="0"/>
              <a:t>i </a:t>
            </a:r>
            <a:r>
              <a:rPr lang="en-US" dirty="0" smtClean="0"/>
              <a:t>Possible </a:t>
            </a:r>
            <a:r>
              <a:rPr lang="en-US" dirty="0" err="1" smtClean="0"/>
              <a:t>Oligos</a:t>
            </a:r>
            <a:r>
              <a:rPr lang="en-US" dirty="0" smtClean="0"/>
              <a:t> each</a:t>
            </a:r>
            <a:endParaRPr lang="en-US" baseline="-250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2430258" y="2454410"/>
            <a:ext cx="0" cy="15444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076100" y="3144094"/>
            <a:ext cx="359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n</a:t>
            </a:r>
            <a:endParaRPr lang="en-US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4131857" y="4248952"/>
            <a:ext cx="358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</a:t>
            </a:r>
            <a:r>
              <a:rPr lang="en-US" i="1" baseline="-25000" dirty="0" smtClean="0"/>
              <a:t>i</a:t>
            </a:r>
            <a:endParaRPr lang="en-US" i="1" baseline="-25000" dirty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2532160" y="4127316"/>
            <a:ext cx="3774908" cy="180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-637828" y="4889838"/>
            <a:ext cx="12070900" cy="1089734"/>
            <a:chOff x="-1281904" y="4804420"/>
            <a:chExt cx="12070900" cy="1089734"/>
          </a:xfrm>
        </p:grpSpPr>
        <p:graphicFrame>
          <p:nvGraphicFramePr>
            <p:cNvPr id="37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91017746"/>
                </p:ext>
              </p:extLst>
            </p:nvPr>
          </p:nvGraphicFramePr>
          <p:xfrm>
            <a:off x="-1281904" y="4804420"/>
            <a:ext cx="12070900" cy="10897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name="Document" r:id="rId3" imgW="5486400" imgH="495300" progId="Word.Document.12">
                    <p:link updateAutomatic="1"/>
                  </p:oleObj>
                </mc:Choice>
                <mc:Fallback>
                  <p:oleObj name="Document" r:id="rId3" imgW="5486400" imgH="495300" progId="Word.Document.12">
                    <p:link updateAutomatic="1"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-1281904" y="4804420"/>
                          <a:ext cx="12070900" cy="108973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" name="TextBox 38"/>
            <p:cNvSpPr txBox="1"/>
            <p:nvPr/>
          </p:nvSpPr>
          <p:spPr>
            <a:xfrm>
              <a:off x="2271669" y="5162397"/>
              <a:ext cx="19675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Total Possibilities = 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10820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Recursive Approach to Exhaustive Search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741" y="1600200"/>
            <a:ext cx="4965085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1600" dirty="0" smtClean="0">
              <a:latin typeface="Consolas"/>
              <a:cs typeface="Consolas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 err="1" smtClean="0">
                <a:latin typeface="Consolas"/>
                <a:cs typeface="Consolas"/>
              </a:rPr>
              <a:t>ExhaustiveSearch</a:t>
            </a:r>
            <a:r>
              <a:rPr lang="en-US" sz="1600" dirty="0" smtClean="0">
                <a:latin typeface="Consolas"/>
                <a:cs typeface="Consolas"/>
              </a:rPr>
              <a:t> (span)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600" dirty="0">
              <a:latin typeface="Consolas"/>
              <a:cs typeface="Consolas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nsolas"/>
                <a:cs typeface="Consolas"/>
              </a:rPr>
              <a:t>if (Span == null)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nsolas"/>
                <a:cs typeface="Consolas"/>
              </a:rPr>
              <a:t>	</a:t>
            </a:r>
            <a:r>
              <a:rPr lang="en-US" sz="1600" b="1" dirty="0" err="1" smtClean="0">
                <a:solidFill>
                  <a:schemeClr val="accent1">
                    <a:lumMod val="75000"/>
                  </a:schemeClr>
                </a:solidFill>
                <a:latin typeface="Consolas"/>
                <a:cs typeface="Consolas"/>
              </a:rPr>
              <a:t>Calc_Score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nsolas"/>
                <a:cs typeface="Consolas"/>
              </a:rPr>
              <a:t>()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else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	for (</a:t>
            </a:r>
            <a:r>
              <a:rPr lang="en-US" sz="1600" b="1" dirty="0" err="1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i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=1:Span.marginSize 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		if (span(</a:t>
            </a:r>
            <a:r>
              <a:rPr lang="en-US" sz="1600" b="1" dirty="0" err="1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i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).</a:t>
            </a:r>
            <a:r>
              <a:rPr lang="en-US" sz="1600" b="1" dirty="0" err="1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hasValidDG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	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		</a:t>
            </a:r>
            <a:r>
              <a:rPr lang="en-US" sz="1600" b="1" dirty="0" err="1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Span.select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(</a:t>
            </a:r>
            <a:r>
              <a:rPr lang="en-US" sz="1600" b="1" dirty="0" err="1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i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);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			</a:t>
            </a:r>
            <a:r>
              <a:rPr lang="en-US" sz="1600" b="1" dirty="0" err="1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ExhaustiveSearch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(</a:t>
            </a:r>
            <a:r>
              <a:rPr lang="en-US" sz="1600" b="1" dirty="0" err="1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Span.next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)</a:t>
            </a:r>
            <a:endParaRPr lang="en-US" sz="1600" b="1" dirty="0">
              <a:solidFill>
                <a:schemeClr val="accent4">
                  <a:lumMod val="75000"/>
                </a:schemeClr>
              </a:solidFill>
              <a:latin typeface="Consolas"/>
              <a:cs typeface="Consola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38392" y="2710841"/>
            <a:ext cx="4442244" cy="3393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/>
                <a:cs typeface="Arial"/>
              </a:rPr>
              <a:t>If we are not reach the end of the tree,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/>
                <a:cs typeface="Arial"/>
              </a:rPr>
              <a:t>Calculate the score thus far.</a:t>
            </a:r>
          </a:p>
          <a:p>
            <a:pPr>
              <a:lnSpc>
                <a:spcPct val="150000"/>
              </a:lnSpc>
            </a:pPr>
            <a:endParaRPr lang="en-US" dirty="0" smtClean="0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Else take every possible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Oligo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   if the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Oligo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has a valid DG value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	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Redefine the bounds on the span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	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	Repeat for next Span in Pool</a:t>
            </a:r>
            <a:r>
              <a:rPr lang="en-US" dirty="0">
                <a:latin typeface="Arial"/>
                <a:cs typeface="Arial"/>
              </a:rPr>
              <a:t>	</a:t>
            </a:r>
            <a:r>
              <a:rPr lang="en-US" dirty="0" smtClean="0">
                <a:latin typeface="Arial"/>
                <a:cs typeface="Arial"/>
              </a:rPr>
              <a:t>		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713969" y="1600200"/>
            <a:ext cx="0" cy="505479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185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463" y="1571736"/>
            <a:ext cx="850604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nsolas"/>
                <a:cs typeface="Consolas"/>
              </a:rPr>
              <a:t>&gt; No fixed matches</a:t>
            </a:r>
          </a:p>
          <a:p>
            <a:r>
              <a:rPr lang="en-US" sz="1400" dirty="0" smtClean="0">
                <a:latin typeface="Consolas"/>
                <a:cs typeface="Consolas"/>
              </a:rPr>
              <a:t>CCATACCGTCCTAATTCTTCGGTTATGTTTCCGATGTAGGAGTGAGCCTA</a:t>
            </a:r>
          </a:p>
          <a:p>
            <a:r>
              <a:rPr lang="en-US" sz="1400" dirty="0" smtClean="0">
                <a:latin typeface="Consolas"/>
                <a:cs typeface="Consolas"/>
              </a:rPr>
              <a:t>CCTGCCTTTGCGTCTTGATACCAATGAAAAACCTATGCACTTTGTACAGG</a:t>
            </a:r>
          </a:p>
          <a:p>
            <a:r>
              <a:rPr lang="en-US" sz="1400" dirty="0" smtClean="0">
                <a:latin typeface="Consolas"/>
                <a:cs typeface="Consolas"/>
              </a:rPr>
              <a:t>GTGCCATCGGGTTTCTGAACTCTCAGATAGTGGGGATCCCGGGTAAAGAC</a:t>
            </a:r>
          </a:p>
          <a:p>
            <a:r>
              <a:rPr lang="en-US" sz="1400" dirty="0" smtClean="0">
                <a:latin typeface="Consolas"/>
                <a:cs typeface="Consolas"/>
              </a:rPr>
              <a:t>CTATATCTGCGGTCCAACTTAGGCATAAACCTCCATGCTACCTAGTCAGA</a:t>
            </a:r>
          </a:p>
          <a:p>
            <a:r>
              <a:rPr lang="en-US" sz="1400" dirty="0" smtClean="0">
                <a:latin typeface="Consolas"/>
                <a:cs typeface="Consolas"/>
              </a:rPr>
              <a:t>CCCACCCCGCACGGGGTAAATATGGCACGCGTCCGACCTGGTTCCTGGCG</a:t>
            </a:r>
          </a:p>
          <a:p>
            <a:r>
              <a:rPr lang="en-US" sz="1400" dirty="0" smtClean="0">
                <a:latin typeface="Consolas"/>
                <a:cs typeface="Consolas"/>
              </a:rPr>
              <a:t>TTCTACGCTGCCACGTGTTCATTAACTGTTGTTTGGTAGCACAAAAGTAT</a:t>
            </a:r>
          </a:p>
          <a:p>
            <a:r>
              <a:rPr lang="en-US" sz="1400" dirty="0" smtClean="0">
                <a:latin typeface="Consolas"/>
                <a:cs typeface="Consolas"/>
              </a:rPr>
              <a:t>TACCATGGTCCTAGAAGTTCGGCACAGTTAGTTCGAGCCTAATGTCACAA</a:t>
            </a:r>
          </a:p>
          <a:p>
            <a:r>
              <a:rPr lang="en-US" sz="1400" dirty="0" smtClean="0">
                <a:latin typeface="Consolas"/>
                <a:cs typeface="Consolas"/>
              </a:rPr>
              <a:t>ATGACGCAGAACGCCAATGAGTGCCAGACATTAGGTGGAGTTCAGTTCGG</a:t>
            </a:r>
          </a:p>
          <a:p>
            <a:r>
              <a:rPr lang="en-US" sz="1400" dirty="0" smtClean="0">
                <a:latin typeface="Consolas"/>
                <a:cs typeface="Consolas"/>
              </a:rPr>
              <a:t>TAACGGAGAGACTCTGCGGCGTACTTAATTATGCATTTGAAACGCGCCCA</a:t>
            </a:r>
          </a:p>
          <a:p>
            <a:r>
              <a:rPr lang="en-US" sz="1400" dirty="0" smtClean="0">
                <a:latin typeface="Consolas"/>
                <a:cs typeface="Consolas"/>
              </a:rPr>
              <a:t>AGTGACGCTAGGCAAGTCAGAGCAGGTTCCCGTGTTAGCTTGAGGGTAAA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CCATACCGTCCTAATTCTTCGGTTATGTTTCCGATGTAGGAGTGAGCCTA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CCTGCCTTTGCGTCTTGATACCAATGAAAAACCTATGCACTTTGTACAGG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GTGCCATCGGGTTTCTGAACTCTCAGATAGTGGGGATCCCGGGTAAAGAC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CTATATCTGCGGTCCAACTTAGGCATAAACCTCCATGCTACCTAGTCAGA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CCCACCCCGCACGGGGTAAATATGGCACGCGTCCGACCTGGTTCCTGGCG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TTCTACGCTGCCACGTGTTCATTAACTGTTGTTTGGTAGCACAAAAGTAT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TACCATGGTCCTAGAAGTTCGGCACAGTTAGTTCGAGCCTAATGTCACAA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ATGACGCAGAACGCCAATGAGTGCCAGACATTAGGTGGAGTTCAGTTCGG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TAACGGAGAGACTCTGCGGCGTACTTAATTATGCATTTGAAACGCGCCCA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AGTGACGCTAGGCAAGTCAGAGCAGGTTCCCGTGTTAGCTTGAGGGTAAA</a:t>
            </a:r>
            <a:endParaRPr lang="en-US" sz="1400" dirty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1521504" y="611064"/>
            <a:ext cx="86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Select 500 Random </a:t>
            </a:r>
            <a:r>
              <a:rPr lang="en-US" sz="2800" dirty="0" err="1" smtClean="0"/>
              <a:t>Basepairs</a:t>
            </a:r>
            <a:r>
              <a:rPr lang="en-US" sz="2800" dirty="0" smtClean="0"/>
              <a:t> and Duplicate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60830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Recursive Approach to Exhaustive Search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741" y="1600200"/>
            <a:ext cx="4965085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1600" dirty="0" smtClean="0">
              <a:latin typeface="Consolas"/>
              <a:cs typeface="Consolas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 err="1" smtClean="0">
                <a:latin typeface="Consolas"/>
                <a:cs typeface="Consolas"/>
              </a:rPr>
              <a:t>ExhaustiveSearch</a:t>
            </a:r>
            <a:r>
              <a:rPr lang="en-US" sz="1600" dirty="0" smtClean="0">
                <a:latin typeface="Consolas"/>
                <a:cs typeface="Consolas"/>
              </a:rPr>
              <a:t> (span)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600" dirty="0">
              <a:latin typeface="Consolas"/>
              <a:cs typeface="Consolas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nsolas"/>
                <a:cs typeface="Consolas"/>
              </a:rPr>
              <a:t>if (Span == null)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nsolas"/>
                <a:cs typeface="Consolas"/>
              </a:rPr>
              <a:t>	</a:t>
            </a:r>
            <a:r>
              <a:rPr lang="en-US" sz="1600" b="1" dirty="0" err="1" smtClean="0">
                <a:solidFill>
                  <a:schemeClr val="accent1">
                    <a:lumMod val="75000"/>
                  </a:schemeClr>
                </a:solidFill>
                <a:latin typeface="Consolas"/>
                <a:cs typeface="Consolas"/>
              </a:rPr>
              <a:t>Calc_Score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nsolas"/>
                <a:cs typeface="Consolas"/>
              </a:rPr>
              <a:t>()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else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	for (</a:t>
            </a:r>
            <a:r>
              <a:rPr lang="en-US" sz="1600" b="1" dirty="0" err="1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i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=1:Span.marginSize 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		if (span(</a:t>
            </a:r>
            <a:r>
              <a:rPr lang="en-US" sz="1600" b="1" dirty="0" err="1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i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).</a:t>
            </a:r>
            <a:r>
              <a:rPr lang="en-US" sz="1600" b="1" dirty="0" err="1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hasValidDG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	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		</a:t>
            </a:r>
            <a:r>
              <a:rPr lang="en-US" sz="1600" b="1" dirty="0" err="1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Span.select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(</a:t>
            </a:r>
            <a:r>
              <a:rPr lang="en-US" sz="1600" b="1" dirty="0" err="1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i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);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			</a:t>
            </a:r>
            <a:r>
              <a:rPr lang="en-US" sz="1600" b="1" dirty="0" err="1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ExhaustiveSearch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(</a:t>
            </a:r>
            <a:r>
              <a:rPr lang="en-US" sz="1600" b="1" dirty="0" err="1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Span.next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  <a:latin typeface="Consolas"/>
                <a:cs typeface="Consolas"/>
              </a:rPr>
              <a:t>)</a:t>
            </a:r>
            <a:endParaRPr lang="en-US" sz="1600" b="1" dirty="0">
              <a:solidFill>
                <a:schemeClr val="accent4">
                  <a:lumMod val="75000"/>
                </a:schemeClr>
              </a:solidFill>
              <a:latin typeface="Consolas"/>
              <a:cs typeface="Consola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713969" y="1600200"/>
            <a:ext cx="0" cy="505479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6647372" y="3025464"/>
            <a:ext cx="439646" cy="52507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087017" y="3025464"/>
            <a:ext cx="207610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087017" y="3025464"/>
            <a:ext cx="427433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830558" y="3025464"/>
            <a:ext cx="256459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6207727" y="3550537"/>
            <a:ext cx="439646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427550" y="3550537"/>
            <a:ext cx="219822" cy="52507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6549674" y="3550537"/>
            <a:ext cx="97698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6317639" y="3550537"/>
            <a:ext cx="329734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830557" y="3550537"/>
            <a:ext cx="1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830557" y="3550537"/>
            <a:ext cx="122124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830557" y="3550537"/>
            <a:ext cx="256460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6732859" y="3550537"/>
            <a:ext cx="97699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306330" y="3550537"/>
            <a:ext cx="1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7306330" y="3550537"/>
            <a:ext cx="122124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7306330" y="3550537"/>
            <a:ext cx="256460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7208632" y="3550537"/>
            <a:ext cx="97699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513939" y="3550537"/>
            <a:ext cx="330244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513939" y="3550537"/>
            <a:ext cx="452368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7513939" y="3550537"/>
            <a:ext cx="598916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7513941" y="3550537"/>
            <a:ext cx="220331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6427550" y="4075610"/>
            <a:ext cx="1" cy="52507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6427550" y="4075610"/>
            <a:ext cx="122124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6427550" y="4075610"/>
            <a:ext cx="256460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>
            <a:off x="6329852" y="4075610"/>
            <a:ext cx="97699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6329852" y="4600683"/>
            <a:ext cx="97700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427551" y="4600683"/>
            <a:ext cx="2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6427551" y="4600683"/>
            <a:ext cx="122123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>
            <a:off x="6207727" y="4600683"/>
            <a:ext cx="219826" cy="525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6439765" y="4612894"/>
            <a:ext cx="220331" cy="525073"/>
          </a:xfrm>
          <a:prstGeom prst="line">
            <a:avLst/>
          </a:prstGeom>
          <a:ln>
            <a:solidFill>
              <a:srgbClr val="FF0000"/>
            </a:solidFill>
            <a:tailEnd type="diamon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5165826" y="2840798"/>
            <a:ext cx="875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  <a:latin typeface="Consolas"/>
                <a:cs typeface="Consolas"/>
              </a:rPr>
              <a:t>Oligo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 1</a:t>
            </a:r>
            <a:endParaRPr lang="en-US" sz="1400" dirty="0">
              <a:solidFill>
                <a:srgbClr val="FF0000"/>
              </a:solidFill>
              <a:latin typeface="Consolas"/>
              <a:cs typeface="Consolas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5155013" y="3365871"/>
            <a:ext cx="875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  <a:latin typeface="Consolas"/>
                <a:cs typeface="Consolas"/>
              </a:rPr>
              <a:t>Oligo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 2</a:t>
            </a:r>
            <a:endParaRPr lang="en-US" sz="1400" dirty="0">
              <a:solidFill>
                <a:srgbClr val="FF0000"/>
              </a:solidFill>
              <a:latin typeface="Consolas"/>
              <a:cs typeface="Consolas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165826" y="3890944"/>
            <a:ext cx="875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  <a:latin typeface="Consolas"/>
                <a:cs typeface="Consolas"/>
              </a:rPr>
              <a:t>Oligo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 3</a:t>
            </a:r>
            <a:endParaRPr lang="en-US" sz="1400" dirty="0">
              <a:solidFill>
                <a:srgbClr val="FF0000"/>
              </a:solidFill>
              <a:latin typeface="Consolas"/>
              <a:cs typeface="Consolas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5165826" y="4428228"/>
            <a:ext cx="875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  <a:latin typeface="Consolas"/>
                <a:cs typeface="Consolas"/>
              </a:rPr>
              <a:t>Oligo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 4</a:t>
            </a:r>
            <a:endParaRPr lang="en-US" sz="1400" dirty="0">
              <a:solidFill>
                <a:srgbClr val="FF0000"/>
              </a:solidFill>
              <a:latin typeface="Consolas"/>
              <a:cs typeface="Consolas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165826" y="4953301"/>
            <a:ext cx="875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  <a:latin typeface="Consolas"/>
                <a:cs typeface="Consolas"/>
              </a:rPr>
              <a:t>Oligo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 5</a:t>
            </a:r>
            <a:endParaRPr lang="en-US" sz="1400" dirty="0">
              <a:solidFill>
                <a:srgbClr val="FF0000"/>
              </a:solidFill>
              <a:latin typeface="Consolas"/>
              <a:cs typeface="Consolas"/>
            </a:endParaRPr>
          </a:p>
        </p:txBody>
      </p:sp>
      <p:sp>
        <p:nvSpPr>
          <p:cNvPr id="113" name="Freeform 112"/>
          <p:cNvSpPr/>
          <p:nvPr/>
        </p:nvSpPr>
        <p:spPr>
          <a:xfrm>
            <a:off x="6604885" y="3148575"/>
            <a:ext cx="964265" cy="217296"/>
          </a:xfrm>
          <a:custGeom>
            <a:avLst/>
            <a:gdLst>
              <a:gd name="connsiteX0" fmla="*/ 0 w 498231"/>
              <a:gd name="connsiteY0" fmla="*/ 0 h 136769"/>
              <a:gd name="connsiteX1" fmla="*/ 244231 w 498231"/>
              <a:gd name="connsiteY1" fmla="*/ 136769 h 136769"/>
              <a:gd name="connsiteX2" fmla="*/ 498231 w 498231"/>
              <a:gd name="connsiteY2" fmla="*/ 0 h 136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8231" h="136769">
                <a:moveTo>
                  <a:pt x="0" y="0"/>
                </a:moveTo>
                <a:cubicBezTo>
                  <a:pt x="80596" y="68384"/>
                  <a:pt x="161193" y="136769"/>
                  <a:pt x="244231" y="136769"/>
                </a:cubicBezTo>
                <a:cubicBezTo>
                  <a:pt x="327269" y="136769"/>
                  <a:pt x="444500" y="19538"/>
                  <a:pt x="498231" y="0"/>
                </a:cubicBezTo>
              </a:path>
            </a:pathLst>
          </a:custGeom>
          <a:ln>
            <a:solidFill>
              <a:schemeClr val="tx1">
                <a:lumMod val="95000"/>
                <a:lumOff val="5000"/>
              </a:schemeClr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7537403" y="2976309"/>
            <a:ext cx="77692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latin typeface="Consolas"/>
                <a:cs typeface="Consolas"/>
              </a:rPr>
              <a:t>For each</a:t>
            </a:r>
            <a:endParaRPr lang="en-US" sz="1050" dirty="0">
              <a:latin typeface="Consolas"/>
              <a:cs typeface="Consolas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456620" y="5167764"/>
            <a:ext cx="11470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latin typeface="Consolas"/>
                <a:cs typeface="Consolas"/>
              </a:rPr>
              <a:t>End Condition</a:t>
            </a:r>
            <a:endParaRPr lang="en-US" sz="1050" dirty="0">
              <a:latin typeface="Consolas"/>
              <a:cs typeface="Consolas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6125334" y="3296621"/>
            <a:ext cx="6288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latin typeface="Consolas"/>
                <a:cs typeface="Consolas"/>
              </a:rPr>
              <a:t>Select</a:t>
            </a:r>
            <a:endParaRPr lang="en-US" sz="1050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4086360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Work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General</a:t>
            </a:r>
          </a:p>
          <a:p>
            <a:r>
              <a:rPr lang="en-US" sz="1600" dirty="0" smtClean="0"/>
              <a:t>Add </a:t>
            </a:r>
            <a:r>
              <a:rPr lang="en-US" sz="1600" dirty="0" err="1" smtClean="0"/>
              <a:t>Mistarget</a:t>
            </a:r>
            <a:r>
              <a:rPr lang="en-US" sz="1600" dirty="0" smtClean="0"/>
              <a:t>/ Deletion Functionality</a:t>
            </a:r>
          </a:p>
          <a:p>
            <a:r>
              <a:rPr lang="en-US" sz="1600" dirty="0" smtClean="0"/>
              <a:t>Add Sense/ </a:t>
            </a:r>
            <a:r>
              <a:rPr lang="en-US" sz="1600" dirty="0" err="1" smtClean="0"/>
              <a:t>Replicore</a:t>
            </a:r>
            <a:r>
              <a:rPr lang="en-US" sz="1600" dirty="0" smtClean="0"/>
              <a:t> </a:t>
            </a:r>
            <a:r>
              <a:rPr lang="en-US" sz="1600" dirty="0" err="1" smtClean="0"/>
              <a:t>Funcationaliy</a:t>
            </a:r>
            <a:endParaRPr lang="en-US" sz="1600" dirty="0" smtClean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Heuristic</a:t>
            </a:r>
          </a:p>
          <a:p>
            <a:r>
              <a:rPr lang="en-US" sz="1600" dirty="0" smtClean="0"/>
              <a:t>Complete Switches</a:t>
            </a:r>
          </a:p>
          <a:p>
            <a:pPr lvl="1"/>
            <a:r>
              <a:rPr lang="en-US" sz="1600" dirty="0" smtClean="0"/>
              <a:t>100x1 vs. 1x100 Switching</a:t>
            </a:r>
          </a:p>
          <a:p>
            <a:pPr lvl="1"/>
            <a:r>
              <a:rPr lang="en-US" sz="1600" dirty="0" smtClean="0"/>
              <a:t> Work in the DG</a:t>
            </a:r>
          </a:p>
          <a:p>
            <a:r>
              <a:rPr lang="en-US" sz="1600" dirty="0" smtClean="0"/>
              <a:t>Integrate Plotting</a:t>
            </a:r>
          </a:p>
          <a:p>
            <a:pPr lvl="1"/>
            <a:r>
              <a:rPr lang="en-US" sz="1600" dirty="0" smtClean="0"/>
              <a:t>Watch the Visualization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Exhaustive Search</a:t>
            </a:r>
          </a:p>
          <a:p>
            <a:r>
              <a:rPr lang="en-US" sz="1600" dirty="0" smtClean="0"/>
              <a:t>Implement and Test</a:t>
            </a:r>
          </a:p>
          <a:p>
            <a:pPr marL="0" indent="0">
              <a:buNone/>
            </a:pPr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54775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69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0558868"/>
              </p:ext>
            </p:extLst>
          </p:nvPr>
        </p:nvGraphicFramePr>
        <p:xfrm>
          <a:off x="2169667" y="118914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4213894"/>
              </p:ext>
            </p:extLst>
          </p:nvPr>
        </p:nvGraphicFramePr>
        <p:xfrm>
          <a:off x="2169667" y="393234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78472" y="335487"/>
            <a:ext cx="5615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 Scores for the Entire Span (Before Placing any Bounds)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40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BO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274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i="1" dirty="0" smtClean="0"/>
              <a:t>The Blast </a:t>
            </a:r>
            <a:r>
              <a:rPr lang="en-US" sz="1800" b="1" i="1" dirty="0" err="1" smtClean="0"/>
              <a:t>Oligo</a:t>
            </a:r>
            <a:r>
              <a:rPr lang="en-US" sz="1800" b="1" i="1" dirty="0" smtClean="0"/>
              <a:t> Score of the 90bp </a:t>
            </a:r>
            <a:r>
              <a:rPr lang="en-US" sz="1800" b="1" i="1" dirty="0" err="1" smtClean="0"/>
              <a:t>Oligo</a:t>
            </a:r>
            <a:r>
              <a:rPr lang="en-US" sz="1800" b="1" i="1" dirty="0" smtClean="0"/>
              <a:t> taken from the primary position on the span </a:t>
            </a:r>
          </a:p>
          <a:p>
            <a:pPr marL="0" indent="0" algn="ctr">
              <a:buNone/>
            </a:pPr>
            <a:r>
              <a:rPr lang="en-US" sz="1800" b="1" i="1" dirty="0" smtClean="0"/>
              <a:t/>
            </a:r>
            <a:br>
              <a:rPr lang="en-US" sz="1800" b="1" i="1" dirty="0" smtClean="0"/>
            </a:br>
            <a:r>
              <a:rPr lang="en-US" sz="1800" b="1" i="1" dirty="0" smtClean="0"/>
              <a:t>Primary Position =  f( </a:t>
            </a:r>
            <a:r>
              <a:rPr lang="en-US" sz="1800" b="1" i="1" dirty="0" err="1" smtClean="0"/>
              <a:t>BlastGenome</a:t>
            </a:r>
            <a:r>
              <a:rPr lang="en-US" sz="1800" b="1" i="1" dirty="0" smtClean="0"/>
              <a:t>, Free Energy)</a:t>
            </a:r>
            <a:endParaRPr lang="en-US" sz="18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2054504" y="3775837"/>
            <a:ext cx="6022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 smtClean="0">
                <a:latin typeface="Consolas"/>
                <a:cs typeface="Consolas"/>
              </a:rPr>
              <a:t>CGTCCGACCTGGTTCCTGGCG</a:t>
            </a:r>
            <a:br>
              <a:rPr lang="fi-FI" sz="1200" dirty="0" smtClean="0">
                <a:latin typeface="Consolas"/>
                <a:cs typeface="Consolas"/>
              </a:rPr>
            </a:br>
            <a:r>
              <a:rPr lang="fi-FI" sz="1200" dirty="0" err="1" smtClean="0">
                <a:latin typeface="Consolas"/>
                <a:cs typeface="Consolas"/>
              </a:rPr>
              <a:t>aattccggTTCTACGCTGCCACGTGTTCATTAACTGTTGTT</a:t>
            </a:r>
            <a:r>
              <a:rPr lang="fi-FI" sz="1200" dirty="0" err="1" smtClean="0">
                <a:solidFill>
                  <a:srgbClr val="FF0000"/>
                </a:solidFill>
                <a:latin typeface="Consolas"/>
                <a:cs typeface="Consolas"/>
              </a:rPr>
              <a:t>TGGTAGCACAAAAGTATTACCATGGTCC</a:t>
            </a:r>
            <a:endParaRPr lang="en-US" sz="1200" b="1" dirty="0">
              <a:solidFill>
                <a:srgbClr val="FF0000"/>
              </a:solidFill>
              <a:latin typeface="Consolas"/>
              <a:cs typeface="Consola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4504" y="2963253"/>
            <a:ext cx="6376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 smtClean="0"/>
              <a:t>CATGCTACCTAGTCAGACCCACCCCGCACGGGGTAAATATGGCACG</a:t>
            </a:r>
            <a:r>
              <a:rPr lang="fi-FI" sz="1200" dirty="0" smtClean="0">
                <a:solidFill>
                  <a:srgbClr val="FF6600"/>
                </a:solidFill>
              </a:rPr>
              <a:t>CGTCCGACCTGGTTCCTGGCG </a:t>
            </a:r>
            <a:r>
              <a:rPr lang="en-US" sz="1200" dirty="0" smtClean="0">
                <a:solidFill>
                  <a:srgbClr val="FF6600"/>
                </a:solidFill>
              </a:rPr>
              <a:t>…</a:t>
            </a:r>
          </a:p>
          <a:p>
            <a:r>
              <a:rPr lang="fi-FI" sz="1200" dirty="0" err="1" smtClean="0">
                <a:solidFill>
                  <a:srgbClr val="FF6600"/>
                </a:solidFill>
              </a:rPr>
              <a:t>aattccggTTCTACGCTGCCACGTGTTCATTAACTGTTGTT</a:t>
            </a:r>
            <a:r>
              <a:rPr lang="fi-FI" sz="1200" dirty="0" err="1" smtClean="0">
                <a:solidFill>
                  <a:srgbClr val="FF0000"/>
                </a:solidFill>
              </a:rPr>
              <a:t>TGGTAGCACAAAAGTATTACCATGGTCCTAGAAG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4247" y="2963253"/>
            <a:ext cx="7535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Span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4247" y="3773742"/>
            <a:ext cx="171302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Span 1 </a:t>
            </a:r>
          </a:p>
          <a:p>
            <a:r>
              <a:rPr lang="en-US" sz="1600" b="1" dirty="0" smtClean="0"/>
              <a:t>[</a:t>
            </a:r>
            <a:r>
              <a:rPr lang="en-US" sz="1600" b="1" dirty="0" err="1" smtClean="0"/>
              <a:t>Oligo</a:t>
            </a:r>
            <a:r>
              <a:rPr lang="en-US" sz="1600" b="1" dirty="0" smtClean="0"/>
              <a:t> @ Primary]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03921" y="5797375"/>
            <a:ext cx="6147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 smtClean="0"/>
              <a:t>GTTCGAGCCTAATGTCACAA</a:t>
            </a:r>
            <a:br>
              <a:rPr lang="fi-FI" sz="1200" dirty="0" smtClean="0"/>
            </a:br>
            <a:r>
              <a:rPr lang="fi-FI" sz="1200" dirty="0" err="1" smtClean="0"/>
              <a:t>aattccggATGACGCAGAACGCCAATGAGTGCCAGACATTAGGTGGAGTTCAGTTCGGTAACGGAGAGAC</a:t>
            </a:r>
            <a:endParaRPr lang="en-US" sz="1200" b="1" dirty="0">
              <a:latin typeface="Consolas"/>
              <a:cs typeface="Consola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03921" y="4984791"/>
            <a:ext cx="60324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smtClean="0">
                <a:solidFill>
                  <a:srgbClr val="FF0000"/>
                </a:solidFill>
              </a:rPr>
              <a:t>TGGTAGCACAAAAGTATTACCATGGTCCTAGAAG</a:t>
            </a:r>
            <a:r>
              <a:rPr lang="fi-FI" sz="1100" dirty="0" smtClean="0"/>
              <a:t>TTCGGCACAGTTA</a:t>
            </a:r>
            <a:r>
              <a:rPr lang="fi-FI" sz="1100" dirty="0" smtClean="0">
                <a:solidFill>
                  <a:schemeClr val="accent6"/>
                </a:solidFill>
              </a:rPr>
              <a:t>GTTCGAGCCTAATGTCACAA</a:t>
            </a:r>
            <a:br>
              <a:rPr lang="fi-FI" sz="1100" dirty="0" smtClean="0">
                <a:solidFill>
                  <a:schemeClr val="accent6"/>
                </a:solidFill>
              </a:rPr>
            </a:br>
            <a:r>
              <a:rPr lang="fi-FI" sz="1100" dirty="0" err="1" smtClean="0">
                <a:solidFill>
                  <a:schemeClr val="accent6"/>
                </a:solidFill>
              </a:rPr>
              <a:t>aattccggATGACGCAGAACGCCAATGAGTGCCAGACATTAGGTGGAGTTCAGTTCGGTAACGGAGAGACTCTGC</a:t>
            </a:r>
            <a:endParaRPr lang="en-US" sz="1100" dirty="0">
              <a:solidFill>
                <a:schemeClr val="accent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3664" y="4984791"/>
            <a:ext cx="7535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Span 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3664" y="5795280"/>
            <a:ext cx="171302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Span 2 </a:t>
            </a:r>
          </a:p>
          <a:p>
            <a:r>
              <a:rPr lang="en-US" sz="1600" b="1" dirty="0" smtClean="0"/>
              <a:t>[</a:t>
            </a:r>
            <a:r>
              <a:rPr lang="en-US" sz="1600" b="1" dirty="0" err="1" smtClean="0"/>
              <a:t>Oligo</a:t>
            </a:r>
            <a:r>
              <a:rPr lang="en-US" sz="1600" b="1" dirty="0" smtClean="0"/>
              <a:t> @ Primary]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09647" y="4497017"/>
            <a:ext cx="17270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28bp Match out of 34bp</a:t>
            </a:r>
            <a:endParaRPr lang="en-US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316820" y="6405516"/>
            <a:ext cx="81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No Match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27673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 Pool by Individual BO Score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03893" y="3282972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03893" y="3842751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03893" y="4417869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03893" y="5040915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877227" y="3414781"/>
            <a:ext cx="1293877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08107" y="3998521"/>
            <a:ext cx="1293877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834429" y="5184705"/>
            <a:ext cx="66755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731519" y="4558298"/>
            <a:ext cx="66755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500651" y="3414781"/>
            <a:ext cx="66755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665986" y="3477310"/>
            <a:ext cx="2000718" cy="52121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998809" y="3477310"/>
            <a:ext cx="0" cy="170739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3383749" y="3477310"/>
            <a:ext cx="2450680" cy="10809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3399074" y="4558298"/>
            <a:ext cx="2599737" cy="6264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90213" y="1397477"/>
            <a:ext cx="751167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Given a Pool of Spans, Sort the Spans by Total </a:t>
            </a:r>
            <a:r>
              <a:rPr lang="en-US" sz="2400" i="1" dirty="0" smtClean="0"/>
              <a:t>Individual</a:t>
            </a:r>
            <a:r>
              <a:rPr lang="en-US" sz="2400" dirty="0" smtClean="0"/>
              <a:t> BO Scores.  Each </a:t>
            </a:r>
            <a:r>
              <a:rPr lang="en-US" sz="2400" dirty="0" err="1" smtClean="0"/>
              <a:t>mistarget</a:t>
            </a:r>
            <a:r>
              <a:rPr lang="en-US" sz="2400" dirty="0" smtClean="0"/>
              <a:t> has a score associated with it, the BO score is the sum of these scores.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68645" y="3091615"/>
            <a:ext cx="185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Highest Individual BO Score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090212" y="3998521"/>
            <a:ext cx="0" cy="1357608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80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03893" y="3282972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503893" y="3291592"/>
            <a:ext cx="879856" cy="28756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 Scores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Using Overlap, we can calculate BO for </a:t>
            </a:r>
            <a:r>
              <a:rPr lang="en-US" dirty="0" err="1" smtClean="0"/>
              <a:t>Oligo</a:t>
            </a:r>
            <a:r>
              <a:rPr lang="en-US" dirty="0" smtClean="0"/>
              <a:t> on the Span for the defined bounds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03893" y="3842751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03893" y="4417869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03893" y="5040915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877227" y="3414781"/>
            <a:ext cx="129387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08107" y="3998521"/>
            <a:ext cx="129387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834429" y="5184705"/>
            <a:ext cx="66755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731519" y="4558298"/>
            <a:ext cx="66755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500651" y="3414781"/>
            <a:ext cx="66755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665986" y="3477310"/>
            <a:ext cx="2000718" cy="52121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998809" y="3477310"/>
            <a:ext cx="0" cy="170739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3383749" y="3477310"/>
            <a:ext cx="2450680" cy="10809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3399074" y="4558298"/>
            <a:ext cx="2599737" cy="6264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757256" y="3842751"/>
            <a:ext cx="879856" cy="28756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5834429" y="3992178"/>
            <a:ext cx="697835" cy="634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75548" y="3230115"/>
            <a:ext cx="89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Calc</a:t>
            </a:r>
            <a:r>
              <a:rPr lang="en-US" dirty="0" smtClean="0"/>
              <a:t> BO 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75548" y="3774550"/>
            <a:ext cx="1139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ReCalc</a:t>
            </a:r>
            <a:r>
              <a:rPr lang="en-US" dirty="0" smtClean="0"/>
              <a:t> 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444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0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animBg="1"/>
      <p:bldP spid="35" grpId="0"/>
      <p:bldP spid="3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2503893" y="3282972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503893" y="3291592"/>
            <a:ext cx="879856" cy="28756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BO Scores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Using Overlap, we can calculate BO for </a:t>
            </a:r>
            <a:r>
              <a:rPr lang="en-US" dirty="0" err="1" smtClean="0"/>
              <a:t>Oligo</a:t>
            </a:r>
            <a:r>
              <a:rPr lang="en-US" dirty="0" smtClean="0"/>
              <a:t> on the Span for the defined bounds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503893" y="3842751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503893" y="4417869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503893" y="5040915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2877227" y="3414781"/>
            <a:ext cx="129387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208107" y="3998521"/>
            <a:ext cx="1293877" cy="0"/>
          </a:xfrm>
          <a:prstGeom prst="line">
            <a:avLst/>
          </a:prstGeom>
          <a:ln>
            <a:solidFill>
              <a:srgbClr val="A6A6A6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34429" y="5184705"/>
            <a:ext cx="66755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731519" y="4558298"/>
            <a:ext cx="66755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500651" y="3414781"/>
            <a:ext cx="66755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665986" y="3477310"/>
            <a:ext cx="2000718" cy="521211"/>
          </a:xfrm>
          <a:prstGeom prst="straightConnector1">
            <a:avLst/>
          </a:prstGeom>
          <a:ln>
            <a:solidFill>
              <a:srgbClr val="A6A6A6"/>
            </a:solidFill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998809" y="3477310"/>
            <a:ext cx="0" cy="170739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3383749" y="3477310"/>
            <a:ext cx="2450680" cy="10809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 flipV="1">
            <a:off x="3399074" y="4558298"/>
            <a:ext cx="2599737" cy="6264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5757256" y="3842751"/>
            <a:ext cx="879856" cy="28756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5834429" y="3992178"/>
            <a:ext cx="697835" cy="6343"/>
          </a:xfrm>
          <a:prstGeom prst="line">
            <a:avLst/>
          </a:prstGeom>
          <a:ln>
            <a:solidFill>
              <a:srgbClr val="A6A6A6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751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0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833375"/>
            <a:ext cx="8229600" cy="21380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1600" b="1" dirty="0">
                <a:solidFill>
                  <a:srgbClr val="008000"/>
                </a:solidFill>
                <a:latin typeface="Consolas"/>
                <a:cs typeface="Consolas"/>
              </a:rPr>
              <a:t>		</a:t>
            </a:r>
            <a:r>
              <a:rPr lang="fi-FI" sz="1600" b="1" dirty="0" err="1">
                <a:solidFill>
                  <a:srgbClr val="008000"/>
                </a:solidFill>
                <a:latin typeface="Consolas"/>
                <a:cs typeface="Consolas"/>
              </a:rPr>
              <a:t>pool.add(Oligo.</a:t>
            </a:r>
            <a:r>
              <a:rPr lang="fi-FI" sz="1600" b="1" i="1" dirty="0" err="1">
                <a:solidFill>
                  <a:srgbClr val="008000"/>
                </a:solidFill>
                <a:latin typeface="Consolas"/>
                <a:cs typeface="Consolas"/>
              </a:rPr>
              <a:t>InsertionFactory(genome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, "</a:t>
            </a:r>
            <a:r>
              <a:rPr lang="fi-FI" sz="1600" b="1" i="1" dirty="0" err="1">
                <a:solidFill>
                  <a:srgbClr val="008000"/>
                </a:solidFill>
                <a:latin typeface="Consolas"/>
                <a:cs typeface="Consolas"/>
              </a:rPr>
              <a:t>aattccgg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", </a:t>
            </a:r>
            <a:r>
              <a:rPr lang="fi-FI" sz="1600" b="1" i="1" dirty="0" smtClean="0">
                <a:solidFill>
                  <a:srgbClr val="008000"/>
                </a:solidFill>
                <a:latin typeface="Consolas"/>
                <a:cs typeface="Consolas"/>
              </a:rPr>
              <a:t>125) 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);</a:t>
            </a:r>
          </a:p>
          <a:p>
            <a:pPr marL="0" indent="0">
              <a:buNone/>
            </a:pPr>
            <a:r>
              <a:rPr lang="fi-FI" sz="1600" b="1" dirty="0">
                <a:solidFill>
                  <a:srgbClr val="008000"/>
                </a:solidFill>
                <a:latin typeface="Consolas"/>
                <a:cs typeface="Consolas"/>
              </a:rPr>
              <a:t>		</a:t>
            </a:r>
            <a:r>
              <a:rPr lang="fi-FI" sz="1600" b="1" dirty="0" err="1">
                <a:solidFill>
                  <a:srgbClr val="008000"/>
                </a:solidFill>
                <a:latin typeface="Consolas"/>
                <a:cs typeface="Consolas"/>
              </a:rPr>
              <a:t>pool.add(Oligo.</a:t>
            </a:r>
            <a:r>
              <a:rPr lang="fi-FI" sz="1600" b="1" i="1" dirty="0" err="1">
                <a:solidFill>
                  <a:srgbClr val="008000"/>
                </a:solidFill>
                <a:latin typeface="Consolas"/>
                <a:cs typeface="Consolas"/>
              </a:rPr>
              <a:t>InsertionFactory(genome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, "</a:t>
            </a:r>
            <a:r>
              <a:rPr lang="fi-FI" sz="1600" b="1" i="1" dirty="0" err="1">
                <a:solidFill>
                  <a:srgbClr val="008000"/>
                </a:solidFill>
                <a:latin typeface="Consolas"/>
                <a:cs typeface="Consolas"/>
              </a:rPr>
              <a:t>aattccgg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", </a:t>
            </a:r>
            <a:r>
              <a:rPr lang="fi-FI" sz="1600" b="1" i="1" dirty="0" smtClean="0">
                <a:solidFill>
                  <a:srgbClr val="008000"/>
                </a:solidFill>
                <a:latin typeface="Consolas"/>
                <a:cs typeface="Consolas"/>
              </a:rPr>
              <a:t>250) 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)</a:t>
            </a:r>
            <a:r>
              <a:rPr lang="fi-FI" sz="1600" b="1" i="1" dirty="0" smtClean="0">
                <a:solidFill>
                  <a:srgbClr val="008000"/>
                </a:solidFill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fi-FI" sz="1600" b="1" dirty="0" smtClean="0">
                <a:solidFill>
                  <a:srgbClr val="008000"/>
                </a:solidFill>
                <a:latin typeface="Consolas"/>
                <a:cs typeface="Consolas"/>
              </a:rPr>
              <a:t>		</a:t>
            </a:r>
            <a:r>
              <a:rPr lang="fi-FI" sz="1600" b="1" dirty="0" err="1" smtClean="0">
                <a:solidFill>
                  <a:srgbClr val="008000"/>
                </a:solidFill>
                <a:latin typeface="Consolas"/>
                <a:cs typeface="Consolas"/>
              </a:rPr>
              <a:t>pool.add(Oligo.</a:t>
            </a:r>
            <a:r>
              <a:rPr lang="fi-FI" sz="1600" b="1" i="1" dirty="0" err="1" smtClean="0">
                <a:solidFill>
                  <a:srgbClr val="008000"/>
                </a:solidFill>
                <a:latin typeface="Consolas"/>
                <a:cs typeface="Consolas"/>
              </a:rPr>
              <a:t>InsertionFactory(genome</a:t>
            </a:r>
            <a:r>
              <a:rPr lang="fi-FI" sz="1600" b="1" i="1" dirty="0" smtClean="0">
                <a:solidFill>
                  <a:srgbClr val="008000"/>
                </a:solidFill>
                <a:latin typeface="Consolas"/>
                <a:cs typeface="Consolas"/>
              </a:rPr>
              <a:t>, "</a:t>
            </a:r>
            <a:r>
              <a:rPr lang="fi-FI" sz="1600" b="1" i="1" dirty="0" err="1" smtClean="0">
                <a:solidFill>
                  <a:srgbClr val="008000"/>
                </a:solidFill>
                <a:latin typeface="Consolas"/>
                <a:cs typeface="Consolas"/>
              </a:rPr>
              <a:t>aattccgg</a:t>
            </a:r>
            <a:r>
              <a:rPr lang="fi-FI" sz="1600" b="1" i="1" dirty="0" smtClean="0">
                <a:solidFill>
                  <a:srgbClr val="008000"/>
                </a:solidFill>
                <a:latin typeface="Consolas"/>
                <a:cs typeface="Consolas"/>
              </a:rPr>
              <a:t>", 500) );</a:t>
            </a:r>
          </a:p>
          <a:p>
            <a:pPr marL="0" indent="0">
              <a:buNone/>
            </a:pPr>
            <a:r>
              <a:rPr lang="fi-FI" sz="1600" b="1" dirty="0" smtClean="0">
                <a:solidFill>
                  <a:srgbClr val="008000"/>
                </a:solidFill>
                <a:latin typeface="Consolas"/>
                <a:cs typeface="Consolas"/>
              </a:rPr>
              <a:t>		</a:t>
            </a:r>
            <a:r>
              <a:rPr lang="fi-FI" sz="1600" b="1" dirty="0" err="1" smtClean="0">
                <a:solidFill>
                  <a:srgbClr val="008000"/>
                </a:solidFill>
                <a:latin typeface="Consolas"/>
                <a:cs typeface="Consolas"/>
              </a:rPr>
              <a:t>pool.add(Oligo.</a:t>
            </a:r>
            <a:r>
              <a:rPr lang="fi-FI" sz="1600" b="1" i="1" dirty="0" err="1" smtClean="0">
                <a:solidFill>
                  <a:srgbClr val="008000"/>
                </a:solidFill>
                <a:latin typeface="Consolas"/>
                <a:cs typeface="Consolas"/>
              </a:rPr>
              <a:t>InsertionFactory(genome</a:t>
            </a:r>
            <a:r>
              <a:rPr lang="fi-FI" sz="1600" b="1" i="1" dirty="0" smtClean="0">
                <a:solidFill>
                  <a:srgbClr val="008000"/>
                </a:solidFill>
                <a:latin typeface="Consolas"/>
                <a:cs typeface="Consolas"/>
              </a:rPr>
              <a:t>, "</a:t>
            </a:r>
            <a:r>
              <a:rPr lang="fi-FI" sz="1600" b="1" i="1" dirty="0" err="1" smtClean="0">
                <a:solidFill>
                  <a:srgbClr val="008000"/>
                </a:solidFill>
                <a:latin typeface="Consolas"/>
                <a:cs typeface="Consolas"/>
              </a:rPr>
              <a:t>aattccgg</a:t>
            </a:r>
            <a:r>
              <a:rPr lang="fi-FI" sz="1600" b="1" i="1" dirty="0" smtClean="0">
                <a:solidFill>
                  <a:srgbClr val="008000"/>
                </a:solidFill>
                <a:latin typeface="Consolas"/>
                <a:cs typeface="Consolas"/>
              </a:rPr>
              <a:t>", 850) );</a:t>
            </a:r>
            <a:endParaRPr lang="en-US" sz="1600" b="1" dirty="0" smtClean="0">
              <a:solidFill>
                <a:srgbClr val="008000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endParaRPr lang="en-US" sz="1600" b="1" dirty="0">
              <a:solidFill>
                <a:srgbClr val="008000"/>
              </a:solidFill>
              <a:latin typeface="Consolas"/>
              <a:cs typeface="Consola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-16488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Redo w/4 </a:t>
            </a:r>
            <a:r>
              <a:rPr lang="en-US" dirty="0" err="1" smtClean="0"/>
              <a:t>Oligos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60620" y="2121535"/>
            <a:ext cx="850604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nsolas"/>
                <a:cs typeface="Consolas"/>
              </a:rPr>
              <a:t>&gt; No fixed matches</a:t>
            </a:r>
          </a:p>
          <a:p>
            <a:r>
              <a:rPr lang="en-US" sz="1400" dirty="0" smtClean="0">
                <a:latin typeface="Consolas"/>
                <a:cs typeface="Consolas"/>
              </a:rPr>
              <a:t>CCATACCGTCCTAATTCTTCGGTTATGTTTCCGATGTAGGAGTGAGCCTA</a:t>
            </a:r>
          </a:p>
          <a:p>
            <a:r>
              <a:rPr lang="en-US" sz="1400" dirty="0" smtClean="0">
                <a:latin typeface="Consolas"/>
                <a:cs typeface="Consolas"/>
              </a:rPr>
              <a:t>CCTGCCTTTGCGTCTTGATACCAATGAAAAACCTATGCACTTTGTACAGG</a:t>
            </a:r>
          </a:p>
          <a:p>
            <a:r>
              <a:rPr lang="en-US" sz="1400" dirty="0" smtClean="0">
                <a:latin typeface="Consolas"/>
                <a:cs typeface="Consolas"/>
              </a:rPr>
              <a:t>GTGCCATCGGGTTTCTGAACTCTC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A</a:t>
            </a:r>
            <a:r>
              <a:rPr lang="en-US" sz="1400" dirty="0" smtClean="0">
                <a:latin typeface="Consolas"/>
                <a:cs typeface="Consolas"/>
              </a:rPr>
              <a:t>GATAGTGGGGATCCCGGGTAAAGAC</a:t>
            </a:r>
          </a:p>
          <a:p>
            <a:r>
              <a:rPr lang="en-US" sz="1400" dirty="0" smtClean="0">
                <a:latin typeface="Consolas"/>
                <a:cs typeface="Consolas"/>
              </a:rPr>
              <a:t>CTATATCTGCGGTCCAACTTAGGCATAAACCTCCATGCTACCTAGTCAGA</a:t>
            </a:r>
          </a:p>
          <a:p>
            <a:r>
              <a:rPr lang="en-US" sz="1400" dirty="0" smtClean="0">
                <a:latin typeface="Consolas"/>
                <a:cs typeface="Consolas"/>
              </a:rPr>
              <a:t>CCCACCCCGCACGGGGTAAATATGGCACGCGTCCGACCTGGTTCCTGGC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G</a:t>
            </a:r>
          </a:p>
          <a:p>
            <a:r>
              <a:rPr lang="en-US" sz="1400" dirty="0" smtClean="0">
                <a:latin typeface="Consolas"/>
                <a:cs typeface="Consolas"/>
              </a:rPr>
              <a:t>TTCTACGCTGCCACGTGTTCATTAACTGTTGTTTGGTAGCACAAAAGTAT</a:t>
            </a:r>
          </a:p>
          <a:p>
            <a:r>
              <a:rPr lang="en-US" sz="1400" dirty="0" smtClean="0">
                <a:latin typeface="Consolas"/>
                <a:cs typeface="Consolas"/>
              </a:rPr>
              <a:t>TACCATGGTCCTAGAAGTTCGGCACAGTTAGTTCGAGCCTAATGTCACAA</a:t>
            </a:r>
          </a:p>
          <a:p>
            <a:r>
              <a:rPr lang="en-US" sz="1400" dirty="0" smtClean="0">
                <a:latin typeface="Consolas"/>
                <a:cs typeface="Consolas"/>
              </a:rPr>
              <a:t>ATGACGCAGAACGCCAATGAGTGCCAGACATTAGGTGGAGTTCAGTTCGG</a:t>
            </a:r>
          </a:p>
          <a:p>
            <a:r>
              <a:rPr lang="en-US" sz="1400" dirty="0" smtClean="0">
                <a:latin typeface="Consolas"/>
                <a:cs typeface="Consolas"/>
              </a:rPr>
              <a:t>TAACGGAGAGACTCTGCGGCGTACTTAATTATGCATTTGAAACGCGCCCA</a:t>
            </a:r>
          </a:p>
          <a:p>
            <a:r>
              <a:rPr lang="en-US" sz="1400" dirty="0" smtClean="0">
                <a:latin typeface="Consolas"/>
                <a:cs typeface="Consolas"/>
              </a:rPr>
              <a:t>AGTGACGCTAGGCAAGTCAGAGCAGGTTCCCGTGTTAGCTTGAGGGTAA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A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CCATACCGTCCTAATTCTTCGGTTATGTTTCCGATGTAGGAGTGAGCCTA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CCTGCCTTTGCGTCTTGATACCAATGAAAAACCTATGCACTTTGTACAGG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GTGCCATCGGGTTTCTGAACTCTCAGATAGTGGGGATCCCGGGTAAAGAC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CTATATCTGCGGTCCAACTTAGGCATAAACCTCCATGCTACCTAGTCAGA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CCCACCCCGCACGGGGTAAATATGGCACGCGTCCGACCTGGTTCCTGGCG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TTCTACGCTGCCACGTGTTCATTAACTGTTGTTTGGTAGCACAAAAGTAT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TACCATGGTCCTAGAAGTTCGGCACAGTTAGTTCGAGCCTAATGTCACA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A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ATGACGCAGAACGCCAATGAGTGCCAGACATTAGGTGGAGTTCAGTTCGG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TAACGGAGAGACTCTGCGGCGTACTTAATTATGCATTTGAAACGCGCCCA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AGTGACGCTAGGCAAGTCAGAGCAGGTTCCCGTGTTAGCTTGAGGGTAAA</a:t>
            </a:r>
            <a:endParaRPr lang="en-US" sz="1400" dirty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75729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 2 </a:t>
            </a:r>
            <a:r>
              <a:rPr lang="en-US" dirty="0" err="1" smtClean="0"/>
              <a:t>oligos</a:t>
            </a:r>
            <a:r>
              <a:rPr lang="en-US" dirty="0" smtClean="0"/>
              <a:t> At positions 250 and 750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56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1600" b="1" dirty="0">
                <a:solidFill>
                  <a:srgbClr val="008000"/>
                </a:solidFill>
                <a:latin typeface="Consolas"/>
                <a:cs typeface="Consolas"/>
              </a:rPr>
              <a:t>		</a:t>
            </a:r>
            <a:r>
              <a:rPr lang="fi-FI" sz="1600" b="1" dirty="0" err="1">
                <a:solidFill>
                  <a:srgbClr val="008000"/>
                </a:solidFill>
                <a:latin typeface="Consolas"/>
                <a:cs typeface="Consolas"/>
              </a:rPr>
              <a:t>pool.add(Oligo.</a:t>
            </a:r>
            <a:r>
              <a:rPr lang="fi-FI" sz="1600" b="1" i="1" dirty="0" err="1">
                <a:solidFill>
                  <a:srgbClr val="008000"/>
                </a:solidFill>
                <a:latin typeface="Consolas"/>
                <a:cs typeface="Consolas"/>
              </a:rPr>
              <a:t>InsertionFactory(genome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, "</a:t>
            </a:r>
            <a:r>
              <a:rPr lang="fi-FI" sz="1600" b="1" i="1" dirty="0" err="1">
                <a:solidFill>
                  <a:srgbClr val="008000"/>
                </a:solidFill>
                <a:latin typeface="Consolas"/>
                <a:cs typeface="Consolas"/>
              </a:rPr>
              <a:t>aattccgg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", 250) );</a:t>
            </a:r>
          </a:p>
          <a:p>
            <a:pPr marL="0" indent="0">
              <a:buNone/>
            </a:pPr>
            <a:r>
              <a:rPr lang="fi-FI" sz="1600" b="1" dirty="0">
                <a:solidFill>
                  <a:srgbClr val="008000"/>
                </a:solidFill>
                <a:latin typeface="Consolas"/>
                <a:cs typeface="Consolas"/>
              </a:rPr>
              <a:t>		</a:t>
            </a:r>
            <a:r>
              <a:rPr lang="fi-FI" sz="1600" b="1" dirty="0" err="1">
                <a:solidFill>
                  <a:srgbClr val="008000"/>
                </a:solidFill>
                <a:latin typeface="Consolas"/>
                <a:cs typeface="Consolas"/>
              </a:rPr>
              <a:t>pool.add(Oligo.</a:t>
            </a:r>
            <a:r>
              <a:rPr lang="fi-FI" sz="1600" b="1" i="1" dirty="0" err="1">
                <a:solidFill>
                  <a:srgbClr val="008000"/>
                </a:solidFill>
                <a:latin typeface="Consolas"/>
                <a:cs typeface="Consolas"/>
              </a:rPr>
              <a:t>InsertionFactory(genome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, "</a:t>
            </a:r>
            <a:r>
              <a:rPr lang="fi-FI" sz="1600" b="1" i="1" dirty="0" err="1">
                <a:solidFill>
                  <a:srgbClr val="008000"/>
                </a:solidFill>
                <a:latin typeface="Consolas"/>
                <a:cs typeface="Consolas"/>
              </a:rPr>
              <a:t>aattccgg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", </a:t>
            </a:r>
            <a:r>
              <a:rPr lang="fi-FI" sz="1600" b="1" i="1" dirty="0" smtClean="0">
                <a:solidFill>
                  <a:srgbClr val="008000"/>
                </a:solidFill>
                <a:latin typeface="Consolas"/>
                <a:cs typeface="Consolas"/>
              </a:rPr>
              <a:t>750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) );</a:t>
            </a:r>
            <a:endParaRPr lang="en-US" sz="1600" b="1" dirty="0">
              <a:solidFill>
                <a:srgbClr val="008000"/>
              </a:solidFill>
              <a:latin typeface="Consolas"/>
              <a:cs typeface="Consola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80079" y="2747810"/>
            <a:ext cx="58601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smtClean="0"/>
              <a:t>CATGCTACCTAGTCAGACCCACCCCGCACGGGGTAAATATGGCACGCGTCCGACCTGGTTCCTGGCG </a:t>
            </a:r>
            <a:r>
              <a:rPr lang="en-US" sz="1100" dirty="0" smtClean="0"/>
              <a:t>…</a:t>
            </a:r>
          </a:p>
          <a:p>
            <a:r>
              <a:rPr lang="fi-FI" sz="1100" dirty="0" err="1" smtClean="0"/>
              <a:t>aattccggTTCTACGCTGCCACGTGTTCATTAACTGTTGTTTGGTAGCACAAAAGTATTACCATGGTCCTAGAAG</a:t>
            </a:r>
            <a:endParaRPr lang="en-US" sz="11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2121" y="3760986"/>
            <a:ext cx="60015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smtClean="0">
                <a:latin typeface="Consolas"/>
                <a:cs typeface="Consolas"/>
              </a:rPr>
              <a:t>CATGCTACCTAGTCAGACCCACCCCGCACGGGGTAAATATGGCACGCGTCCGACCTGGTTCCTGGCG </a:t>
            </a:r>
            <a:r>
              <a:rPr lang="en-US" sz="1100" dirty="0" smtClean="0">
                <a:latin typeface="Consolas"/>
                <a:cs typeface="Consolas"/>
              </a:rPr>
              <a:t>… </a:t>
            </a:r>
          </a:p>
          <a:p>
            <a:r>
              <a:rPr lang="fi-FI" sz="1100" dirty="0" err="1" smtClean="0">
                <a:latin typeface="Consolas"/>
                <a:cs typeface="Consolas"/>
              </a:rPr>
              <a:t>aattccggTTCTACGCTGCCACGTGTTCATTAACTGTTGTTTGGTAGCACAAAAGTATTACCATGGTCCTAGAAG</a:t>
            </a:r>
            <a:endParaRPr lang="en-US" sz="1100" dirty="0">
              <a:latin typeface="Consolas"/>
              <a:cs typeface="Consola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14333" y="4729572"/>
            <a:ext cx="615502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>
                <a:latin typeface="Consolas"/>
                <a:cs typeface="Consolas"/>
              </a:rPr>
              <a:t>CATGCTACCTAGTCAGACCCACCCCGCACGGGGTAAATATGGCACGCGTCCGACCTGGTTCCTGGCG</a:t>
            </a:r>
          </a:p>
          <a:p>
            <a:r>
              <a:rPr lang="en-US" sz="1100" dirty="0" smtClean="0">
                <a:latin typeface="Consolas"/>
                <a:cs typeface="Consolas"/>
              </a:rPr>
              <a:t>aattccggTTCTACGCTGCCACGTGTTCATTAACTGTTGTTTGGTAGCACAAAAGTATTACCATGGTCCTAGAAG</a:t>
            </a:r>
            <a:endParaRPr lang="en-US" sz="1100" dirty="0">
              <a:latin typeface="Consolas"/>
              <a:cs typeface="Consola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4247" y="2821576"/>
            <a:ext cx="813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Span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4247" y="3760986"/>
            <a:ext cx="813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Span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4247" y="4729572"/>
            <a:ext cx="9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Overlap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69485" y="5768456"/>
            <a:ext cx="1707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Consolas"/>
                <a:cs typeface="Consolas"/>
              </a:rPr>
              <a:t>Everything Matches</a:t>
            </a:r>
            <a:endParaRPr lang="en-US" sz="1200" b="1" dirty="0">
              <a:solidFill>
                <a:srgbClr val="FF0000"/>
              </a:solidFill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13921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 2 </a:t>
            </a:r>
            <a:r>
              <a:rPr lang="en-US" dirty="0" err="1" smtClean="0"/>
              <a:t>oligos</a:t>
            </a:r>
            <a:r>
              <a:rPr lang="en-US" dirty="0" smtClean="0"/>
              <a:t> At positions 250 and </a:t>
            </a:r>
            <a:r>
              <a:rPr lang="en-US" dirty="0" smtClean="0">
                <a:solidFill>
                  <a:srgbClr val="FF0000"/>
                </a:solidFill>
              </a:rPr>
              <a:t>850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56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1600" b="1" dirty="0">
                <a:solidFill>
                  <a:srgbClr val="008000"/>
                </a:solidFill>
                <a:latin typeface="Consolas"/>
                <a:cs typeface="Consolas"/>
              </a:rPr>
              <a:t>		</a:t>
            </a:r>
            <a:r>
              <a:rPr lang="fi-FI" sz="1600" b="1" dirty="0" err="1">
                <a:solidFill>
                  <a:srgbClr val="008000"/>
                </a:solidFill>
                <a:latin typeface="Consolas"/>
                <a:cs typeface="Consolas"/>
              </a:rPr>
              <a:t>pool.add(Oligo.</a:t>
            </a:r>
            <a:r>
              <a:rPr lang="fi-FI" sz="1600" b="1" i="1" dirty="0" err="1">
                <a:solidFill>
                  <a:srgbClr val="008000"/>
                </a:solidFill>
                <a:latin typeface="Consolas"/>
                <a:cs typeface="Consolas"/>
              </a:rPr>
              <a:t>InsertionFactory(genome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, "</a:t>
            </a:r>
            <a:r>
              <a:rPr lang="fi-FI" sz="1600" b="1" i="1" dirty="0" err="1">
                <a:solidFill>
                  <a:srgbClr val="008000"/>
                </a:solidFill>
                <a:latin typeface="Consolas"/>
                <a:cs typeface="Consolas"/>
              </a:rPr>
              <a:t>aattccgg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", 250) );</a:t>
            </a:r>
          </a:p>
          <a:p>
            <a:pPr marL="0" indent="0">
              <a:buNone/>
            </a:pPr>
            <a:r>
              <a:rPr lang="fi-FI" sz="1600" b="1" dirty="0">
                <a:solidFill>
                  <a:srgbClr val="008000"/>
                </a:solidFill>
                <a:latin typeface="Consolas"/>
                <a:cs typeface="Consolas"/>
              </a:rPr>
              <a:t>		</a:t>
            </a:r>
            <a:r>
              <a:rPr lang="fi-FI" sz="1600" b="1" dirty="0" err="1">
                <a:solidFill>
                  <a:srgbClr val="008000"/>
                </a:solidFill>
                <a:latin typeface="Consolas"/>
                <a:cs typeface="Consolas"/>
              </a:rPr>
              <a:t>pool.add(Oligo.</a:t>
            </a:r>
            <a:r>
              <a:rPr lang="fi-FI" sz="1600" b="1" i="1" dirty="0" err="1">
                <a:solidFill>
                  <a:srgbClr val="008000"/>
                </a:solidFill>
                <a:latin typeface="Consolas"/>
                <a:cs typeface="Consolas"/>
              </a:rPr>
              <a:t>InsertionFactory(genome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, "</a:t>
            </a:r>
            <a:r>
              <a:rPr lang="fi-FI" sz="1600" b="1" i="1" dirty="0" err="1">
                <a:solidFill>
                  <a:srgbClr val="008000"/>
                </a:solidFill>
                <a:latin typeface="Consolas"/>
                <a:cs typeface="Consolas"/>
              </a:rPr>
              <a:t>aattccgg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", </a:t>
            </a:r>
            <a:r>
              <a:rPr lang="fi-FI" sz="1600" b="1" i="1" dirty="0" smtClean="0">
                <a:solidFill>
                  <a:srgbClr val="008000"/>
                </a:solidFill>
                <a:latin typeface="Consolas"/>
                <a:cs typeface="Consolas"/>
              </a:rPr>
              <a:t>850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) );</a:t>
            </a:r>
            <a:endParaRPr lang="en-US" sz="1600" b="1" dirty="0">
              <a:solidFill>
                <a:srgbClr val="008000"/>
              </a:solidFill>
              <a:latin typeface="Consolas"/>
              <a:cs typeface="Consola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80079" y="2747810"/>
            <a:ext cx="58601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smtClean="0"/>
              <a:t>CATGCTACCTAGTCAGACCCACCCCGCACGGGGTAAATATGGCACGCGTCCGACCTGGTTCCTGGCG </a:t>
            </a:r>
            <a:r>
              <a:rPr lang="en-US" sz="1100" dirty="0" smtClean="0"/>
              <a:t>…</a:t>
            </a:r>
          </a:p>
          <a:p>
            <a:r>
              <a:rPr lang="fi-FI" sz="1100" dirty="0" err="1" smtClean="0"/>
              <a:t>aattccggTTCTACGCTGCCACGTGTTCATTAACTGTTGTT</a:t>
            </a:r>
            <a:r>
              <a:rPr lang="fi-FI" sz="1100" dirty="0" err="1" smtClean="0">
                <a:solidFill>
                  <a:srgbClr val="FF0000"/>
                </a:solidFill>
              </a:rPr>
              <a:t>TGGTAGCACAAAAGTATTACCATGGTCCTAGAAG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2121" y="3760986"/>
            <a:ext cx="60324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smtClean="0">
                <a:solidFill>
                  <a:srgbClr val="FF0000"/>
                </a:solidFill>
              </a:rPr>
              <a:t>TGGTAGCACAAAAGTATTACCATGGTCCTAGAAG</a:t>
            </a:r>
            <a:r>
              <a:rPr lang="fi-FI" sz="1100" dirty="0" smtClean="0"/>
              <a:t>TTCGGCACAGTTAGTTCGAGCCTAATGTCACAA </a:t>
            </a:r>
            <a:r>
              <a:rPr lang="en-US" sz="1100" dirty="0" smtClean="0"/>
              <a:t>…</a:t>
            </a:r>
          </a:p>
          <a:p>
            <a:r>
              <a:rPr lang="fi-FI" sz="1100" dirty="0" err="1" smtClean="0"/>
              <a:t>aattccggATGACGCAGAACGCCAATGAGTGCCAGACATTAGGTGGAGTTCAGTTCGGTAACGGAGAGACTCTGC</a:t>
            </a:r>
            <a:endParaRPr lang="en-US" sz="1100" dirty="0">
              <a:latin typeface="Consolas"/>
              <a:cs typeface="Consola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14333" y="4832126"/>
            <a:ext cx="6155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TGGTAGCACAAAAGTATTACCATGGTCCTAGAAG</a:t>
            </a:r>
            <a:endParaRPr lang="en-US" sz="1100" dirty="0">
              <a:latin typeface="Consolas"/>
              <a:cs typeface="Consola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4247" y="2821576"/>
            <a:ext cx="813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Span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4247" y="3760986"/>
            <a:ext cx="813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Span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4247" y="4729572"/>
            <a:ext cx="9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Overlap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69484" y="5768456"/>
            <a:ext cx="2896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Consolas"/>
                <a:cs typeface="Consolas"/>
              </a:rPr>
              <a:t>Match at	</a:t>
            </a: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Consolas"/>
                <a:cs typeface="Consolas"/>
              </a:rPr>
              <a:t>Span	   Start   End</a:t>
            </a:r>
          </a:p>
          <a:p>
            <a:pPr lvl="2"/>
            <a:r>
              <a:rPr lang="en-US" sz="1200" b="1" dirty="0" smtClean="0">
                <a:solidFill>
                  <a:srgbClr val="FF0000"/>
                </a:solidFill>
                <a:latin typeface="Consolas"/>
                <a:cs typeface="Consolas"/>
              </a:rPr>
              <a:t>Span 1 : 109  	142</a:t>
            </a:r>
          </a:p>
          <a:p>
            <a:pPr lvl="2"/>
            <a:r>
              <a:rPr lang="en-US" sz="1200" b="1" dirty="0" smtClean="0">
                <a:solidFill>
                  <a:srgbClr val="FF0000"/>
                </a:solidFill>
                <a:latin typeface="Consolas"/>
                <a:cs typeface="Consolas"/>
              </a:rPr>
              <a:t>Span 2 : 1		34</a:t>
            </a:r>
            <a:endParaRPr lang="en-US" sz="1200" b="1" dirty="0">
              <a:solidFill>
                <a:srgbClr val="FF0000"/>
              </a:solidFill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631381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186965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3 </a:t>
            </a:r>
            <a:r>
              <a:rPr lang="en-US" sz="3200" b="1" dirty="0" err="1" smtClean="0"/>
              <a:t>Oligo</a:t>
            </a:r>
            <a:r>
              <a:rPr lang="en-US" sz="3200" b="1" dirty="0" smtClean="0"/>
              <a:t> Test Case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56463" y="1571736"/>
            <a:ext cx="850604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nsolas"/>
                <a:cs typeface="Consolas"/>
              </a:rPr>
              <a:t>&gt; No fixed matches</a:t>
            </a:r>
          </a:p>
          <a:p>
            <a:r>
              <a:rPr lang="en-US" sz="1400" dirty="0" smtClean="0">
                <a:latin typeface="Consolas"/>
                <a:cs typeface="Consolas"/>
              </a:rPr>
              <a:t>CCATACCGTCCTAATTCTTCGGTTATGTTTCCGATGTAGGAGTGAGCCTA</a:t>
            </a:r>
          </a:p>
          <a:p>
            <a:r>
              <a:rPr lang="en-US" sz="1400" dirty="0" smtClean="0">
                <a:latin typeface="Consolas"/>
                <a:cs typeface="Consolas"/>
              </a:rPr>
              <a:t>CCTGCCTTTGCGTCTTGATACCAATGAAAAACCTATGCACTTTGTACAGG</a:t>
            </a:r>
          </a:p>
          <a:p>
            <a:r>
              <a:rPr lang="en-US" sz="1400" dirty="0" smtClean="0">
                <a:latin typeface="Consolas"/>
                <a:cs typeface="Consolas"/>
              </a:rPr>
              <a:t>GTGCCATCGGGTTTCTGAACTCTCAGATAGTGGGGATCCCGGGTAAAGAC</a:t>
            </a:r>
          </a:p>
          <a:p>
            <a:r>
              <a:rPr lang="en-US" sz="1400" dirty="0" smtClean="0">
                <a:latin typeface="Consolas"/>
                <a:cs typeface="Consolas"/>
              </a:rPr>
              <a:t>CTATATCTGCGGTCCAACTTAGGCATAAACCTC</a:t>
            </a:r>
            <a:r>
              <a:rPr lang="en-US" sz="1400" b="1" dirty="0" smtClean="0">
                <a:solidFill>
                  <a:srgbClr val="FF0000"/>
                </a:solidFill>
                <a:latin typeface="Consolas"/>
                <a:cs typeface="Consolas"/>
              </a:rPr>
              <a:t>CATGCTACCTAGTCAGA</a:t>
            </a:r>
          </a:p>
          <a:p>
            <a:r>
              <a:rPr lang="en-US" sz="1400" b="1" dirty="0" smtClean="0">
                <a:solidFill>
                  <a:srgbClr val="FF0000"/>
                </a:solidFill>
                <a:latin typeface="Consolas"/>
                <a:cs typeface="Consolas"/>
              </a:rPr>
              <a:t>CCCACCCCGCACGGGGT</a:t>
            </a:r>
            <a:r>
              <a:rPr lang="en-US" sz="1400" dirty="0" smtClean="0">
                <a:solidFill>
                  <a:srgbClr val="FF6600"/>
                </a:solidFill>
                <a:latin typeface="Consolas"/>
                <a:cs typeface="Consolas"/>
              </a:rPr>
              <a:t>AAATATGGCACGCGTCCGACCTGGTTCCTGGCG</a:t>
            </a:r>
          </a:p>
          <a:p>
            <a:r>
              <a:rPr lang="en-US" sz="1400" dirty="0" smtClean="0">
                <a:solidFill>
                  <a:srgbClr val="FF6600"/>
                </a:solidFill>
                <a:latin typeface="Consolas"/>
                <a:cs typeface="Consolas"/>
              </a:rPr>
              <a:t>TTCTACGCTGCCACGTGTTCATTAACTGTTGTT</a:t>
            </a:r>
            <a:r>
              <a:rPr lang="en-US" sz="1400" b="1" dirty="0" smtClean="0">
                <a:solidFill>
                  <a:srgbClr val="FF0000"/>
                </a:solidFill>
                <a:latin typeface="Consolas"/>
                <a:cs typeface="Consolas"/>
              </a:rPr>
              <a:t>TGGTAGCACAAAAGTAT</a:t>
            </a:r>
          </a:p>
          <a:p>
            <a:r>
              <a:rPr lang="en-US" sz="1400" b="1" dirty="0" smtClean="0">
                <a:solidFill>
                  <a:srgbClr val="FF0000"/>
                </a:solidFill>
                <a:latin typeface="Consolas"/>
                <a:cs typeface="Consolas"/>
              </a:rPr>
              <a:t>TACCATGGTCCTAGAAG</a:t>
            </a:r>
            <a:r>
              <a:rPr lang="en-US" sz="1400" dirty="0" smtClean="0">
                <a:latin typeface="Consolas"/>
                <a:cs typeface="Consolas"/>
              </a:rPr>
              <a:t>TTCGGCACAGTTAGTTCGAGCCTAATGTCACAA</a:t>
            </a:r>
          </a:p>
          <a:p>
            <a:r>
              <a:rPr lang="en-US" sz="1400" dirty="0" smtClean="0">
                <a:latin typeface="Consolas"/>
                <a:cs typeface="Consolas"/>
              </a:rPr>
              <a:t>ATGACGCAGAACGCCAATGAGTGCCAGACATTAGGTGGAGTTCAGTTCGG</a:t>
            </a:r>
          </a:p>
          <a:p>
            <a:r>
              <a:rPr lang="en-US" sz="1400" dirty="0" smtClean="0">
                <a:latin typeface="Consolas"/>
                <a:cs typeface="Consolas"/>
              </a:rPr>
              <a:t>TAACGGAGAGACTCTGCGGCGTACTTAATTATGCATTTGAAACGCGCCCA</a:t>
            </a:r>
          </a:p>
          <a:p>
            <a:r>
              <a:rPr lang="en-US" sz="1400" dirty="0" smtClean="0">
                <a:latin typeface="Consolas"/>
                <a:cs typeface="Consolas"/>
              </a:rPr>
              <a:t>AGTGACGCTAGGCAAGTCAGAGCAGGTTCCCGTGTTAGCTTGAGGGTAAA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CCATACCGTCCTAATTCTTCGGTTATGTTTCCGATGTAGGAGTGAGCCTA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CCTGCCTTTGCGTCTTGATACCAATGAAAAACC</a:t>
            </a:r>
            <a:r>
              <a:rPr lang="en-US" sz="1400" dirty="0" smtClean="0">
                <a:solidFill>
                  <a:srgbClr val="008000"/>
                </a:solidFill>
                <a:latin typeface="Consolas"/>
                <a:cs typeface="Consolas"/>
              </a:rPr>
              <a:t>TATGCACTTTGTACAGG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Consolas"/>
                <a:cs typeface="Consolas"/>
              </a:rPr>
              <a:t>GTGCCATCGGGTTTCTGAACTCTCAGATAGTGGGGATCCCGGGTAAAGAC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Consolas"/>
                <a:cs typeface="Consolas"/>
              </a:rPr>
              <a:t>CTATATCTGCGGTCCAACTTAGGCATAAACCTC</a:t>
            </a:r>
            <a:r>
              <a:rPr lang="en-US" sz="1400" b="1" i="1" u="sng" dirty="0" smtClean="0">
                <a:solidFill>
                  <a:srgbClr val="008000"/>
                </a:solidFill>
                <a:latin typeface="Consolas"/>
                <a:cs typeface="Consolas"/>
              </a:rPr>
              <a:t>CATGCTACCTAGTCAGA</a:t>
            </a:r>
          </a:p>
          <a:p>
            <a:r>
              <a:rPr lang="en-US" sz="1400" b="1" i="1" u="sng" dirty="0" smtClean="0">
                <a:solidFill>
                  <a:srgbClr val="008000"/>
                </a:solidFill>
                <a:latin typeface="Consolas"/>
                <a:cs typeface="Consolas"/>
              </a:rPr>
              <a:t>CCCACCCCGCACGGGGT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AAATATGGCACGCGTCCGACCTGGTTCCTGGCG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TTCTACGCTGCCACGTGTTCATTAACTGTTGTT</a:t>
            </a:r>
            <a:r>
              <a:rPr lang="en-US" sz="1400" b="1" i="1" u="sng" dirty="0" smtClean="0">
                <a:solidFill>
                  <a:srgbClr val="0000FF"/>
                </a:solidFill>
                <a:latin typeface="Consolas"/>
                <a:cs typeface="Consolas"/>
              </a:rPr>
              <a:t>TGGTAGCACAAAAGTAT</a:t>
            </a:r>
          </a:p>
          <a:p>
            <a:r>
              <a:rPr lang="en-US" sz="1400" b="1" i="1" u="sng" dirty="0" smtClean="0">
                <a:solidFill>
                  <a:srgbClr val="0000FF"/>
                </a:solidFill>
                <a:latin typeface="Consolas"/>
                <a:cs typeface="Consolas"/>
              </a:rPr>
              <a:t>TACCATGGTCCTAGAAG</a:t>
            </a:r>
            <a:r>
              <a:rPr lang="en-US" sz="1400" dirty="0" smtClean="0">
                <a:solidFill>
                  <a:srgbClr val="0000FF"/>
                </a:solidFill>
                <a:latin typeface="Consolas"/>
                <a:cs typeface="Consolas"/>
              </a:rPr>
              <a:t>TTCGGCACAGTTAGTTCGAGCCTAATGTCACAA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Consolas"/>
                <a:cs typeface="Consolas"/>
              </a:rPr>
              <a:t>ATGACGCAGAACGCCAATGAGTGCCAGACATTAGGTGGAGTTCAGTTCGG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Consolas"/>
                <a:cs typeface="Consolas"/>
              </a:rPr>
              <a:t>TAACGGAGAGACTCTGC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GGCGTACTTAATTATGCATTTGAAACGCGCCCA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AGTGACGCTAGGCAAGTCAGAGCAGGTTCCCGTGTTAGCTTGAGGGTAAA</a:t>
            </a:r>
            <a:endParaRPr lang="en-US" sz="1400" dirty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176228" y="2600019"/>
            <a:ext cx="1138188" cy="2156697"/>
          </a:xfrm>
          <a:custGeom>
            <a:avLst/>
            <a:gdLst>
              <a:gd name="connsiteX0" fmla="*/ 35942 w 982444"/>
              <a:gd name="connsiteY0" fmla="*/ 1749322 h 1749322"/>
              <a:gd name="connsiteX1" fmla="*/ 982389 w 982444"/>
              <a:gd name="connsiteY1" fmla="*/ 838716 h 1749322"/>
              <a:gd name="connsiteX2" fmla="*/ 0 w 982444"/>
              <a:gd name="connsiteY2" fmla="*/ 0 h 1749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2444" h="1749322">
                <a:moveTo>
                  <a:pt x="35942" y="1749322"/>
                </a:moveTo>
                <a:cubicBezTo>
                  <a:pt x="512160" y="1439796"/>
                  <a:pt x="988379" y="1130270"/>
                  <a:pt x="982389" y="838716"/>
                </a:cubicBezTo>
                <a:cubicBezTo>
                  <a:pt x="976399" y="547162"/>
                  <a:pt x="153748" y="143780"/>
                  <a:pt x="0" y="0"/>
                </a:cubicBezTo>
              </a:path>
            </a:pathLst>
          </a:custGeom>
          <a:ln w="57150" cmpd="sng">
            <a:solidFill>
              <a:srgbClr val="008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 flipH="1">
            <a:off x="1485563" y="3223065"/>
            <a:ext cx="670900" cy="2132735"/>
          </a:xfrm>
          <a:custGeom>
            <a:avLst/>
            <a:gdLst>
              <a:gd name="connsiteX0" fmla="*/ 35942 w 982444"/>
              <a:gd name="connsiteY0" fmla="*/ 1749322 h 1749322"/>
              <a:gd name="connsiteX1" fmla="*/ 982389 w 982444"/>
              <a:gd name="connsiteY1" fmla="*/ 838716 h 1749322"/>
              <a:gd name="connsiteX2" fmla="*/ 0 w 982444"/>
              <a:gd name="connsiteY2" fmla="*/ 0 h 1749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2444" h="1749322">
                <a:moveTo>
                  <a:pt x="35942" y="1749322"/>
                </a:moveTo>
                <a:cubicBezTo>
                  <a:pt x="512160" y="1439796"/>
                  <a:pt x="988379" y="1130270"/>
                  <a:pt x="982389" y="838716"/>
                </a:cubicBezTo>
                <a:cubicBezTo>
                  <a:pt x="976399" y="547162"/>
                  <a:pt x="153748" y="143780"/>
                  <a:pt x="0" y="0"/>
                </a:cubicBezTo>
              </a:path>
            </a:pathLst>
          </a:custGeom>
          <a:ln w="57150" cmpd="sng">
            <a:solidFill>
              <a:srgbClr val="3366FF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57200" y="397791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&amp; C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331574" y="348330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&amp; B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369485" y="6295649"/>
            <a:ext cx="26665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Consolas"/>
                <a:cs typeface="Consolas"/>
              </a:rPr>
              <a:t>No Match Between B &amp; C</a:t>
            </a:r>
            <a:endParaRPr lang="en-US" sz="1600" b="1" dirty="0">
              <a:solidFill>
                <a:srgbClr val="FF0000"/>
              </a:solidFill>
              <a:latin typeface="Consolas"/>
              <a:cs typeface="Consola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14645" y="833051"/>
            <a:ext cx="5519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/>
                <a:cs typeface="Consolas"/>
              </a:rPr>
              <a:t>3 </a:t>
            </a:r>
            <a:r>
              <a:rPr lang="en-US" b="1" dirty="0" err="1" smtClean="0">
                <a:latin typeface="Consolas"/>
                <a:cs typeface="Consolas"/>
              </a:rPr>
              <a:t>Oligos</a:t>
            </a:r>
            <a:r>
              <a:rPr lang="en-US" b="1" dirty="0">
                <a:latin typeface="Consolas"/>
                <a:cs typeface="Consolas"/>
              </a:rPr>
              <a:t> </a:t>
            </a:r>
            <a:r>
              <a:rPr lang="en-US" b="1" dirty="0" smtClean="0">
                <a:latin typeface="Consolas"/>
                <a:cs typeface="Consolas"/>
              </a:rPr>
              <a:t>at Target positions 250, 650, 850</a:t>
            </a:r>
            <a:endParaRPr lang="en-US" b="1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977898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4908" y="1525812"/>
            <a:ext cx="8229600" cy="8560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sz="1600" b="1" dirty="0">
                <a:solidFill>
                  <a:srgbClr val="008000"/>
                </a:solidFill>
                <a:latin typeface="Consolas"/>
                <a:cs typeface="Consolas"/>
              </a:rPr>
              <a:t>		</a:t>
            </a:r>
            <a:r>
              <a:rPr lang="fi-FI" sz="1600" b="1" dirty="0" err="1">
                <a:solidFill>
                  <a:srgbClr val="008000"/>
                </a:solidFill>
                <a:latin typeface="Consolas"/>
                <a:cs typeface="Consolas"/>
              </a:rPr>
              <a:t>pool.add(Oligo.</a:t>
            </a:r>
            <a:r>
              <a:rPr lang="fi-FI" sz="1600" b="1" i="1" dirty="0" err="1">
                <a:solidFill>
                  <a:srgbClr val="008000"/>
                </a:solidFill>
                <a:latin typeface="Consolas"/>
                <a:cs typeface="Consolas"/>
              </a:rPr>
              <a:t>InsertionFactory(genome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, "</a:t>
            </a:r>
            <a:r>
              <a:rPr lang="fi-FI" sz="1600" b="1" i="1" dirty="0" err="1">
                <a:solidFill>
                  <a:srgbClr val="008000"/>
                </a:solidFill>
                <a:latin typeface="Consolas"/>
                <a:cs typeface="Consolas"/>
              </a:rPr>
              <a:t>aattccgg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", 250) );</a:t>
            </a:r>
          </a:p>
          <a:p>
            <a:pPr marL="0" indent="0">
              <a:buNone/>
            </a:pPr>
            <a:r>
              <a:rPr lang="fi-FI" sz="1600" b="1" dirty="0">
                <a:solidFill>
                  <a:srgbClr val="008000"/>
                </a:solidFill>
                <a:latin typeface="Consolas"/>
                <a:cs typeface="Consolas"/>
              </a:rPr>
              <a:t>		</a:t>
            </a:r>
            <a:r>
              <a:rPr lang="fi-FI" sz="1600" b="1" dirty="0" err="1">
                <a:solidFill>
                  <a:srgbClr val="008000"/>
                </a:solidFill>
                <a:latin typeface="Consolas"/>
                <a:cs typeface="Consolas"/>
              </a:rPr>
              <a:t>pool.add(Oligo.</a:t>
            </a:r>
            <a:r>
              <a:rPr lang="fi-FI" sz="1600" b="1" i="1" dirty="0" err="1">
                <a:solidFill>
                  <a:srgbClr val="008000"/>
                </a:solidFill>
                <a:latin typeface="Consolas"/>
                <a:cs typeface="Consolas"/>
              </a:rPr>
              <a:t>InsertionFactory(genome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, "</a:t>
            </a:r>
            <a:r>
              <a:rPr lang="fi-FI" sz="1600" b="1" i="1" dirty="0" err="1">
                <a:solidFill>
                  <a:srgbClr val="008000"/>
                </a:solidFill>
                <a:latin typeface="Consolas"/>
                <a:cs typeface="Consolas"/>
              </a:rPr>
              <a:t>aattccgg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", 6</a:t>
            </a:r>
            <a:r>
              <a:rPr lang="fi-FI" sz="1600" b="1" i="1" dirty="0" smtClean="0">
                <a:solidFill>
                  <a:srgbClr val="008000"/>
                </a:solidFill>
                <a:latin typeface="Consolas"/>
                <a:cs typeface="Consolas"/>
              </a:rPr>
              <a:t>50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) )</a:t>
            </a:r>
            <a:r>
              <a:rPr lang="fi-FI" sz="1600" b="1" i="1" dirty="0" smtClean="0">
                <a:solidFill>
                  <a:srgbClr val="008000"/>
                </a:solidFill>
                <a:latin typeface="Consolas"/>
                <a:cs typeface="Consolas"/>
              </a:rPr>
              <a:t>;</a:t>
            </a:r>
          </a:p>
          <a:p>
            <a:pPr marL="0" indent="0">
              <a:buNone/>
            </a:pPr>
            <a:r>
              <a:rPr lang="fi-FI" sz="1600" b="1" dirty="0">
                <a:solidFill>
                  <a:srgbClr val="008000"/>
                </a:solidFill>
                <a:latin typeface="Consolas"/>
                <a:cs typeface="Consolas"/>
              </a:rPr>
              <a:t>		</a:t>
            </a:r>
            <a:r>
              <a:rPr lang="fi-FI" sz="1600" b="1" dirty="0" err="1">
                <a:solidFill>
                  <a:srgbClr val="008000"/>
                </a:solidFill>
                <a:latin typeface="Consolas"/>
                <a:cs typeface="Consolas"/>
              </a:rPr>
              <a:t>pool.add(Oligo.</a:t>
            </a:r>
            <a:r>
              <a:rPr lang="fi-FI" sz="1600" b="1" i="1" dirty="0" err="1">
                <a:solidFill>
                  <a:srgbClr val="008000"/>
                </a:solidFill>
                <a:latin typeface="Consolas"/>
                <a:cs typeface="Consolas"/>
              </a:rPr>
              <a:t>InsertionFactory(genome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, "</a:t>
            </a:r>
            <a:r>
              <a:rPr lang="fi-FI" sz="1600" b="1" i="1" dirty="0" err="1">
                <a:solidFill>
                  <a:srgbClr val="008000"/>
                </a:solidFill>
                <a:latin typeface="Consolas"/>
                <a:cs typeface="Consolas"/>
              </a:rPr>
              <a:t>aattccgg</a:t>
            </a:r>
            <a:r>
              <a:rPr lang="fi-FI" sz="1600" b="1" i="1" dirty="0">
                <a:solidFill>
                  <a:srgbClr val="008000"/>
                </a:solidFill>
                <a:latin typeface="Consolas"/>
                <a:cs typeface="Consolas"/>
              </a:rPr>
              <a:t>", 850) );</a:t>
            </a:r>
            <a:endParaRPr lang="en-US" sz="1600" b="1" dirty="0">
              <a:solidFill>
                <a:srgbClr val="008000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endParaRPr lang="en-US" sz="1600" b="1" dirty="0">
              <a:solidFill>
                <a:srgbClr val="008000"/>
              </a:solidFill>
              <a:latin typeface="Consolas"/>
              <a:cs typeface="Consola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-98951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3 </a:t>
            </a:r>
            <a:r>
              <a:rPr lang="en-US" sz="3200" dirty="0" err="1" smtClean="0"/>
              <a:t>Oligo</a:t>
            </a:r>
            <a:r>
              <a:rPr lang="en-US" sz="3200" dirty="0" smtClean="0"/>
              <a:t> Test Case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1901" y="2821576"/>
            <a:ext cx="59268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b="1" i="1" u="sng" dirty="0" smtClean="0">
                <a:solidFill>
                  <a:srgbClr val="FF6600"/>
                </a:solidFill>
              </a:rPr>
              <a:t>CATGCTACCTAGTCAGACCCACCCCGCACGGGGT</a:t>
            </a:r>
            <a:r>
              <a:rPr lang="fi-FI" sz="1100" dirty="0" smtClean="0">
                <a:solidFill>
                  <a:srgbClr val="FF6600"/>
                </a:solidFill>
              </a:rPr>
              <a:t>AAATATGGCACGCGTCCGACCTGGTTCCTGGCG </a:t>
            </a:r>
            <a:r>
              <a:rPr lang="en-US" sz="1100" dirty="0" smtClean="0">
                <a:solidFill>
                  <a:srgbClr val="FF6600"/>
                </a:solidFill>
              </a:rPr>
              <a:t>…</a:t>
            </a:r>
          </a:p>
          <a:p>
            <a:r>
              <a:rPr lang="fi-FI" sz="1100" u="sng" dirty="0" err="1" smtClean="0">
                <a:solidFill>
                  <a:srgbClr val="FF6600"/>
                </a:solidFill>
              </a:rPr>
              <a:t>aattccggTTCTACGCTGCCACGTGTTCATTAACTGTTGTT</a:t>
            </a:r>
            <a:r>
              <a:rPr lang="fi-FI" sz="1100" b="1" i="1" dirty="0" err="1" smtClean="0">
                <a:solidFill>
                  <a:srgbClr val="FF6600"/>
                </a:solidFill>
              </a:rPr>
              <a:t>TGGTAGCACAAAAGTATTACCATGGTCCTAGAAG</a:t>
            </a:r>
            <a:endParaRPr lang="en-US" sz="1100" b="1" i="1" dirty="0">
              <a:solidFill>
                <a:srgbClr val="FF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61901" y="4718441"/>
            <a:ext cx="60324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b="1" i="1" u="sng" dirty="0" smtClean="0">
                <a:solidFill>
                  <a:srgbClr val="3366FF"/>
                </a:solidFill>
              </a:rPr>
              <a:t>TGGTAGCACAAAAGTATTACCATGGTCCTAGAAG</a:t>
            </a:r>
            <a:r>
              <a:rPr lang="fi-FI" sz="1100" dirty="0" smtClean="0">
                <a:solidFill>
                  <a:srgbClr val="3366FF"/>
                </a:solidFill>
              </a:rPr>
              <a:t>TTCGGCACAGTTAGTTCGAGCCTAATGTCACAA </a:t>
            </a:r>
            <a:r>
              <a:rPr lang="en-US" sz="1100" dirty="0" smtClean="0">
                <a:solidFill>
                  <a:srgbClr val="3366FF"/>
                </a:solidFill>
              </a:rPr>
              <a:t>…</a:t>
            </a:r>
          </a:p>
          <a:p>
            <a:r>
              <a:rPr lang="fi-FI" sz="1100" dirty="0" err="1" smtClean="0">
                <a:solidFill>
                  <a:srgbClr val="3366FF"/>
                </a:solidFill>
              </a:rPr>
              <a:t>aattccggATGACGCAGAACGCCAATGAGTGCCAGACATTAGGTGGAGTTCAGTTCGGTAACGGAGAGACTCTGC</a:t>
            </a:r>
            <a:endParaRPr lang="en-US" sz="1100" dirty="0">
              <a:solidFill>
                <a:srgbClr val="3366FF"/>
              </a:solidFill>
              <a:latin typeface="Consolas"/>
              <a:cs typeface="Consola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4864" y="2821576"/>
            <a:ext cx="140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A (250)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4908" y="3760986"/>
            <a:ext cx="1394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B (650)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2866" y="4728532"/>
            <a:ext cx="1394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C (850)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61902" y="3760986"/>
            <a:ext cx="68676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008000"/>
                </a:solidFill>
                <a:latin typeface="Consolas"/>
                <a:cs typeface="Consolas"/>
              </a:rPr>
              <a:t>TATGCACTTTGTACAGGGTGCCATCGGGTTTCTGAACTCTCAGATAGTGGGGATCCCGGGTAAAGAC</a:t>
            </a:r>
            <a:endParaRPr lang="en-US" sz="1100" dirty="0">
              <a:solidFill>
                <a:srgbClr val="008000"/>
              </a:solidFill>
              <a:latin typeface="Consolas"/>
              <a:cs typeface="Consolas"/>
            </a:endParaRPr>
          </a:p>
          <a:p>
            <a:r>
              <a:rPr lang="fi-FI" sz="1100" dirty="0" err="1">
                <a:solidFill>
                  <a:srgbClr val="008000"/>
                </a:solidFill>
              </a:rPr>
              <a:t>aattccgg</a:t>
            </a:r>
            <a:r>
              <a:rPr lang="en-US" sz="1100" dirty="0" smtClean="0">
                <a:solidFill>
                  <a:srgbClr val="008000"/>
                </a:solidFill>
                <a:latin typeface="Consolas"/>
                <a:cs typeface="Consolas"/>
              </a:rPr>
              <a:t>CTATATCTGCGGTCCAACTTAGGCATAAACCTC</a:t>
            </a:r>
            <a:r>
              <a:rPr lang="en-US" sz="1100" b="1" i="1" u="sng" dirty="0" smtClean="0">
                <a:solidFill>
                  <a:srgbClr val="008000"/>
                </a:solidFill>
                <a:latin typeface="Consolas"/>
                <a:cs typeface="Consolas"/>
              </a:rPr>
              <a:t>CATGCTACCTAGTCAGACCCACCCCGCACGGGGT</a:t>
            </a:r>
            <a:endParaRPr lang="en-US" sz="1100" dirty="0">
              <a:solidFill>
                <a:srgbClr val="008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89210" y="859383"/>
            <a:ext cx="3611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3 </a:t>
            </a:r>
            <a:r>
              <a:rPr lang="en-US" dirty="0" err="1" smtClean="0">
                <a:latin typeface="Consolas"/>
                <a:cs typeface="Consolas"/>
              </a:rPr>
              <a:t>Oligos</a:t>
            </a:r>
            <a:r>
              <a:rPr lang="en-US" dirty="0" smtClean="0">
                <a:latin typeface="Consolas"/>
                <a:cs typeface="Consolas"/>
              </a:rPr>
              <a:t>, with 2 </a:t>
            </a:r>
            <a:r>
              <a:rPr lang="en-US" dirty="0" err="1" smtClean="0">
                <a:latin typeface="Consolas"/>
                <a:cs typeface="Consolas"/>
              </a:rPr>
              <a:t>mistargets</a:t>
            </a:r>
            <a:endParaRPr lang="en-US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488742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Heuristic Works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6839" y="1756362"/>
            <a:ext cx="7751285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"/>
                <a:cs typeface="Times"/>
              </a:rPr>
              <a:t>Given a pool of </a:t>
            </a:r>
            <a:r>
              <a:rPr lang="en-US" i="1" dirty="0" smtClean="0">
                <a:latin typeface="Times"/>
                <a:cs typeface="Times"/>
              </a:rPr>
              <a:t>n</a:t>
            </a:r>
            <a:r>
              <a:rPr lang="en-US" dirty="0" smtClean="0">
                <a:latin typeface="Times"/>
                <a:cs typeface="Times"/>
              </a:rPr>
              <a:t> spans with </a:t>
            </a:r>
            <a:r>
              <a:rPr lang="en-US" i="1" dirty="0" smtClean="0">
                <a:latin typeface="Times"/>
                <a:cs typeface="Times"/>
              </a:rPr>
              <a:t>L </a:t>
            </a:r>
            <a:r>
              <a:rPr lang="en-US" dirty="0" smtClean="0">
                <a:latin typeface="Times"/>
                <a:cs typeface="Times"/>
              </a:rPr>
              <a:t>possible </a:t>
            </a:r>
            <a:r>
              <a:rPr lang="en-US" dirty="0" err="1" smtClean="0">
                <a:latin typeface="Times"/>
                <a:cs typeface="Times"/>
              </a:rPr>
              <a:t>oligo</a:t>
            </a:r>
            <a:r>
              <a:rPr lang="en-US" dirty="0" smtClean="0">
                <a:latin typeface="Times"/>
                <a:cs typeface="Times"/>
              </a:rPr>
              <a:t> subsequences of ideal length,</a:t>
            </a:r>
          </a:p>
          <a:p>
            <a:endParaRPr lang="en-US" i="1" dirty="0"/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For all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n,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calculate local Blast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Oligo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values for each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oligo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L.</a:t>
            </a:r>
          </a:p>
          <a:p>
            <a:pPr lvl="1"/>
            <a:endParaRPr lang="en-US" i="1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Find the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oligo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tbe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Blast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Oligo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value</a:t>
            </a: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Select that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optimized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oligo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lvl="1"/>
            <a:endParaRPr lang="en-US" dirty="0">
              <a:solidFill>
                <a:schemeClr val="accent2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Repeat from step 1.</a:t>
            </a:r>
          </a:p>
          <a:p>
            <a:pPr lvl="1"/>
            <a:endParaRPr lang="en-US" dirty="0" smtClean="0">
              <a:latin typeface="Times New Roman"/>
              <a:cs typeface="Times New Roman"/>
            </a:endParaRPr>
          </a:p>
          <a:p>
            <a:pPr marL="1588" lvl="1"/>
            <a:r>
              <a:rPr lang="en-US" dirty="0" smtClean="0">
                <a:latin typeface="Times New Roman"/>
                <a:cs typeface="Times New Roman"/>
              </a:rPr>
              <a:t>Once </a:t>
            </a:r>
            <a:r>
              <a:rPr lang="en-US" dirty="0">
                <a:latin typeface="Times New Roman"/>
                <a:cs typeface="Times New Roman"/>
              </a:rPr>
              <a:t>you have selected an </a:t>
            </a:r>
            <a:r>
              <a:rPr lang="en-US" dirty="0" err="1">
                <a:latin typeface="Times New Roman"/>
                <a:cs typeface="Times New Roman"/>
              </a:rPr>
              <a:t>oligo</a:t>
            </a:r>
            <a:r>
              <a:rPr lang="en-US" dirty="0">
                <a:latin typeface="Times New Roman"/>
                <a:cs typeface="Times New Roman"/>
              </a:rPr>
              <a:t> from a Span, disregard it from the </a:t>
            </a:r>
            <a:r>
              <a:rPr lang="en-US" dirty="0" smtClean="0">
                <a:latin typeface="Times New Roman"/>
                <a:cs typeface="Times New Roman"/>
              </a:rPr>
              <a:t>pool</a:t>
            </a:r>
          </a:p>
          <a:p>
            <a:pPr marL="1588" lvl="1"/>
            <a:endParaRPr lang="en-US" dirty="0">
              <a:latin typeface="Times New Roman"/>
              <a:cs typeface="Times New Roman"/>
            </a:endParaRPr>
          </a:p>
          <a:p>
            <a:pPr marL="287338" lvl="1" indent="-285750">
              <a:buFontTx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The term ‘optimized’ implies the best possible </a:t>
            </a:r>
            <a:r>
              <a:rPr lang="en-US" dirty="0" err="1" smtClean="0">
                <a:latin typeface="Times New Roman"/>
                <a:cs typeface="Times New Roman"/>
              </a:rPr>
              <a:t>oligo</a:t>
            </a:r>
            <a:r>
              <a:rPr lang="en-US" dirty="0" smtClean="0">
                <a:latin typeface="Times New Roman"/>
                <a:cs typeface="Times New Roman"/>
              </a:rPr>
              <a:t>, selected with the following precedence</a:t>
            </a:r>
          </a:p>
          <a:p>
            <a:pPr marL="744538" lvl="2" indent="-285750">
              <a:buFontTx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Free Energy</a:t>
            </a:r>
          </a:p>
          <a:p>
            <a:pPr marL="744538" lvl="2" indent="-285750">
              <a:buFontTx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Genome Homology</a:t>
            </a:r>
            <a:endParaRPr lang="en-US" dirty="0">
              <a:latin typeface="Times New Roman"/>
              <a:cs typeface="Times New Roman"/>
            </a:endParaRPr>
          </a:p>
          <a:p>
            <a:pPr marL="744538" lvl="2" indent="-285750">
              <a:buFontTx/>
              <a:buChar char="•"/>
            </a:pPr>
            <a:r>
              <a:rPr lang="en-US" dirty="0" err="1" smtClean="0">
                <a:latin typeface="Times New Roman"/>
                <a:cs typeface="Times New Roman"/>
              </a:rPr>
              <a:t>Oligo</a:t>
            </a:r>
            <a:r>
              <a:rPr lang="en-US" dirty="0" smtClean="0">
                <a:latin typeface="Times New Roman"/>
                <a:cs typeface="Times New Roman"/>
              </a:rPr>
              <a:t> Pool Homology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54555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43993" y="2201262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55974" y="3664482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43993" y="5354536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459860" y="2392980"/>
            <a:ext cx="1325970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275737" y="3796288"/>
            <a:ext cx="1298127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447879" y="5498316"/>
            <a:ext cx="1337951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75737" y="2317736"/>
            <a:ext cx="127416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504946" y="2357034"/>
            <a:ext cx="2113839" cy="31412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339175" y="2357034"/>
            <a:ext cx="2099904" cy="143925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154821"/>
            <a:ext cx="8229600" cy="7198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 </a:t>
            </a:r>
            <a:r>
              <a:rPr lang="en-US" dirty="0" err="1" smtClean="0"/>
              <a:t>Oligo</a:t>
            </a:r>
            <a:r>
              <a:rPr lang="en-US" dirty="0" smtClean="0"/>
              <a:t> Example Visualized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15874" y="1032540"/>
            <a:ext cx="4499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nsolas"/>
                <a:cs typeface="Consolas"/>
              </a:rPr>
              <a:t>Calculate local Blast </a:t>
            </a:r>
            <a:r>
              <a:rPr lang="en-US" dirty="0" err="1" smtClean="0">
                <a:latin typeface="Consolas"/>
                <a:cs typeface="Consolas"/>
              </a:rPr>
              <a:t>Oligo</a:t>
            </a:r>
            <a:r>
              <a:rPr lang="en-US" dirty="0" smtClean="0">
                <a:latin typeface="Consolas"/>
                <a:cs typeface="Consolas"/>
              </a:rPr>
              <a:t> Scores</a:t>
            </a:r>
          </a:p>
          <a:p>
            <a:pPr algn="ctr"/>
            <a:r>
              <a:rPr lang="en-US" dirty="0" smtClean="0">
                <a:latin typeface="Consolas"/>
                <a:cs typeface="Consolas"/>
              </a:rPr>
              <a:t>For the entire Span 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6649" y="2304156"/>
            <a:ext cx="140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A (250)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96649" y="3611622"/>
            <a:ext cx="1394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B (650)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4668" y="5313650"/>
            <a:ext cx="1394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C (850)</a:t>
            </a:r>
          </a:p>
        </p:txBody>
      </p:sp>
      <p:graphicFrame>
        <p:nvGraphicFramePr>
          <p:cNvPr id="30" name="Chart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9942192"/>
              </p:ext>
            </p:extLst>
          </p:nvPr>
        </p:nvGraphicFramePr>
        <p:xfrm>
          <a:off x="6748088" y="1707180"/>
          <a:ext cx="22860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1" name="Chart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5442255"/>
              </p:ext>
            </p:extLst>
          </p:nvPr>
        </p:nvGraphicFramePr>
        <p:xfrm>
          <a:off x="6833575" y="3192463"/>
          <a:ext cx="2012749" cy="1207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7106977" y="1551913"/>
            <a:ext cx="173934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smtClean="0">
                <a:latin typeface="Consolas"/>
                <a:cs typeface="Consolas"/>
              </a:rPr>
              <a:t>BO Score vs. Position</a:t>
            </a:r>
            <a:endParaRPr lang="en-US" sz="1050" b="1" dirty="0">
              <a:latin typeface="Consolas"/>
              <a:cs typeface="Consolas"/>
            </a:endParaRPr>
          </a:p>
        </p:txBody>
      </p:sp>
      <p:graphicFrame>
        <p:nvGraphicFramePr>
          <p:cNvPr id="36" name="Chart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2311939"/>
              </p:ext>
            </p:extLst>
          </p:nvPr>
        </p:nvGraphicFramePr>
        <p:xfrm>
          <a:off x="6748088" y="4695295"/>
          <a:ext cx="2197470" cy="1318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5827685" y="6151339"/>
            <a:ext cx="1444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Position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1905017" y="6151339"/>
            <a:ext cx="1419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Stop Position</a:t>
            </a:r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443993" y="1805829"/>
            <a:ext cx="0" cy="4345510"/>
          </a:xfrm>
          <a:prstGeom prst="straightConnector1">
            <a:avLst/>
          </a:prstGeom>
          <a:ln>
            <a:solidFill>
              <a:srgbClr val="7F7F7F"/>
            </a:solidFill>
            <a:prstDash val="sysDash"/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6589193" y="1810977"/>
            <a:ext cx="0" cy="4345510"/>
          </a:xfrm>
          <a:prstGeom prst="straightConnector1">
            <a:avLst/>
          </a:prstGeom>
          <a:ln>
            <a:solidFill>
              <a:srgbClr val="7F7F7F"/>
            </a:solidFill>
            <a:prstDash val="sysDash"/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2552510" y="6050410"/>
            <a:ext cx="3924050" cy="0"/>
          </a:xfrm>
          <a:prstGeom prst="straightConnector1">
            <a:avLst/>
          </a:prstGeom>
          <a:ln w="28575" cmpd="sng">
            <a:solidFill>
              <a:srgbClr val="7F7F7F"/>
            </a:solidFill>
            <a:headEnd type="none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9872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88564" y="4583840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15874" y="2028580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00545" y="3384095"/>
            <a:ext cx="4133219" cy="2875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504431" y="4775558"/>
            <a:ext cx="1440159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043702" y="2160386"/>
            <a:ext cx="1590062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04431" y="3527875"/>
            <a:ext cx="11959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46710" y="4700314"/>
            <a:ext cx="114776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486281" y="2236586"/>
            <a:ext cx="1651884" cy="24637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3138575" y="3527875"/>
            <a:ext cx="2719815" cy="10559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154821"/>
            <a:ext cx="8229600" cy="71983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 </a:t>
            </a:r>
            <a:r>
              <a:rPr lang="en-US" dirty="0" err="1" smtClean="0"/>
              <a:t>Oligo</a:t>
            </a:r>
            <a:r>
              <a:rPr lang="en-US" dirty="0" smtClean="0"/>
              <a:t> Visual Explanation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20735" y="1028530"/>
            <a:ext cx="51342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nsolas"/>
                <a:cs typeface="Consolas"/>
              </a:rPr>
              <a:t>Sort by BO Values by Smallest Possible, </a:t>
            </a:r>
          </a:p>
          <a:p>
            <a:pPr algn="ctr"/>
            <a:r>
              <a:rPr lang="en-US" dirty="0" smtClean="0">
                <a:latin typeface="Consolas"/>
                <a:cs typeface="Consolas"/>
              </a:rPr>
              <a:t>Valid by DG Threshold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1132" y="4564137"/>
            <a:ext cx="140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A (250)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59134" y="2051920"/>
            <a:ext cx="1394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B (650)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51132" y="3324141"/>
            <a:ext cx="1394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Oligo</a:t>
            </a:r>
            <a:r>
              <a:rPr lang="en-US" dirty="0" smtClean="0"/>
              <a:t> C (850)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33985" y="1186670"/>
            <a:ext cx="1370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onsolas"/>
                <a:cs typeface="Consolas"/>
              </a:rPr>
              <a:t>Lowest Individual BO Score</a:t>
            </a:r>
            <a:endParaRPr lang="en-US" sz="1200" dirty="0">
              <a:latin typeface="Consolas"/>
              <a:cs typeface="Consolas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51132" y="1843860"/>
            <a:ext cx="0" cy="3723567"/>
          </a:xfrm>
          <a:prstGeom prst="straightConnector1">
            <a:avLst/>
          </a:prstGeom>
          <a:ln w="76200" cmpd="sng">
            <a:solidFill>
              <a:srgbClr val="7F7F7F"/>
            </a:solidFill>
            <a:headEnd type="none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30" name="Chart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920927"/>
              </p:ext>
            </p:extLst>
          </p:nvPr>
        </p:nvGraphicFramePr>
        <p:xfrm>
          <a:off x="6770996" y="4089758"/>
          <a:ext cx="22860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1" name="Chart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6895261"/>
              </p:ext>
            </p:extLst>
          </p:nvPr>
        </p:nvGraphicFramePr>
        <p:xfrm>
          <a:off x="6833575" y="1556561"/>
          <a:ext cx="2012749" cy="1207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2" name="Chart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7724389"/>
              </p:ext>
            </p:extLst>
          </p:nvPr>
        </p:nvGraphicFramePr>
        <p:xfrm>
          <a:off x="6770996" y="2868634"/>
          <a:ext cx="2197470" cy="1318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34" name="Straight Connector 33"/>
          <p:cNvCxnSpPr/>
          <p:nvPr/>
        </p:nvCxnSpPr>
        <p:spPr>
          <a:xfrm flipV="1">
            <a:off x="8686800" y="1674861"/>
            <a:ext cx="0" cy="815330"/>
          </a:xfrm>
          <a:prstGeom prst="line">
            <a:avLst/>
          </a:prstGeom>
          <a:ln w="127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7713119" y="3171299"/>
            <a:ext cx="0" cy="646330"/>
          </a:xfrm>
          <a:prstGeom prst="line">
            <a:avLst/>
          </a:prstGeom>
          <a:ln w="127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8216368" y="4334903"/>
            <a:ext cx="0" cy="781504"/>
          </a:xfrm>
          <a:prstGeom prst="line">
            <a:avLst/>
          </a:prstGeom>
          <a:ln w="12700" cmpd="sng">
            <a:solidFill>
              <a:srgbClr val="FF0000"/>
            </a:solidFill>
            <a:prstDash val="sysDash"/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3909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1030</Words>
  <Application>Microsoft Macintosh PowerPoint</Application>
  <PresentationFormat>On-screen Show (4:3)</PresentationFormat>
  <Paragraphs>306</Paragraphs>
  <Slides>28</Slides>
  <Notes>6</Notes>
  <HiddenSlides>6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\\localhost\Users\mockingbird\dropbox\research\optimization\bo_testing\Document1!OLE_LINK1</vt:lpstr>
      <vt:lpstr>BO Verification and Planning</vt:lpstr>
      <vt:lpstr>PowerPoint Presentation</vt:lpstr>
      <vt:lpstr>Add 2 oligos At positions 250 and 750</vt:lpstr>
      <vt:lpstr>Add 2 oligos At positions 250 and 850</vt:lpstr>
      <vt:lpstr>3 Oligo Test Case</vt:lpstr>
      <vt:lpstr>3 Oligo Test Case</vt:lpstr>
      <vt:lpstr>How the Heuristic Works</vt:lpstr>
      <vt:lpstr>3 Oligo Example Visualized</vt:lpstr>
      <vt:lpstr>3 Oligo Visual Explanation</vt:lpstr>
      <vt:lpstr>3 Oligo Visual Explanation</vt:lpstr>
      <vt:lpstr>3 Oligo Visual Explanation</vt:lpstr>
      <vt:lpstr>BO Scores at Each Iteration</vt:lpstr>
      <vt:lpstr>Implementation (High Level)</vt:lpstr>
      <vt:lpstr>PowerPoint Presentation</vt:lpstr>
      <vt:lpstr>PowerPoint Presentation</vt:lpstr>
      <vt:lpstr>How Do you Compare Them?</vt:lpstr>
      <vt:lpstr>However BG, is not factored in </vt:lpstr>
      <vt:lpstr>Exhaustive Search</vt:lpstr>
      <vt:lpstr>Recursive Approach to Exhaustive Search</vt:lpstr>
      <vt:lpstr>Recursive Approach to Exhaustive Search</vt:lpstr>
      <vt:lpstr>Current Work </vt:lpstr>
      <vt:lpstr>PowerPoint Presentation</vt:lpstr>
      <vt:lpstr>PowerPoint Presentation</vt:lpstr>
      <vt:lpstr>Primary BO</vt:lpstr>
      <vt:lpstr>Sort Pool by Individual BO Score</vt:lpstr>
      <vt:lpstr>BO Scores</vt:lpstr>
      <vt:lpstr>BO Scores</vt:lpstr>
      <vt:lpstr>Redo w/4 Oligos</vt:lpstr>
    </vt:vector>
  </TitlesOfParts>
  <Company>Boston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Samir Ahmed</dc:creator>
  <cp:lastModifiedBy>Samir Ahmed</cp:lastModifiedBy>
  <cp:revision>50</cp:revision>
  <dcterms:created xsi:type="dcterms:W3CDTF">2011-11-17T14:15:58Z</dcterms:created>
  <dcterms:modified xsi:type="dcterms:W3CDTF">2012-04-30T05:10:08Z</dcterms:modified>
</cp:coreProperties>
</file>